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3"/>
  </p:sldMasterIdLst>
  <p:notesMasterIdLst>
    <p:notesMasterId r:id="rId17"/>
  </p:notesMasterIdLst>
  <p:handoutMasterIdLst>
    <p:handoutMasterId r:id="rId18"/>
  </p:handoutMasterIdLst>
  <p:sldIdLst>
    <p:sldId id="282" r:id="rId4"/>
    <p:sldId id="297" r:id="rId5"/>
    <p:sldId id="298" r:id="rId6"/>
    <p:sldId id="308" r:id="rId7"/>
    <p:sldId id="304" r:id="rId8"/>
    <p:sldId id="307" r:id="rId9"/>
    <p:sldId id="302" r:id="rId10"/>
    <p:sldId id="309" r:id="rId11"/>
    <p:sldId id="310" r:id="rId12"/>
    <p:sldId id="314" r:id="rId13"/>
    <p:sldId id="311" r:id="rId14"/>
    <p:sldId id="312" r:id="rId15"/>
    <p:sldId id="313" r:id="rId16"/>
  </p:sldIdLst>
  <p:sldSz cx="12192000" cy="6858000"/>
  <p:notesSz cx="7099300" cy="10234613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中等深淺樣式 4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344D84-9AFB-497E-A393-DC336BA19D2E}" styleName="中等深淺樣式 3 - 輔色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605" autoAdjust="0"/>
    <p:restoredTop sz="94631" autoAdjust="0"/>
  </p:normalViewPr>
  <p:slideViewPr>
    <p:cSldViewPr snapToGrid="0">
      <p:cViewPr varScale="1">
        <p:scale>
          <a:sx n="80" d="100"/>
          <a:sy n="80" d="100"/>
        </p:scale>
        <p:origin x="893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782"/>
    </p:cViewPr>
  </p:sorterViewPr>
  <p:notesViewPr>
    <p:cSldViewPr snapToGrid="0">
      <p:cViewPr varScale="1">
        <p:scale>
          <a:sx n="89" d="100"/>
          <a:sy n="89" d="100"/>
        </p:scale>
        <p:origin x="378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6364" cy="513508"/>
          </a:xfrm>
          <a:prstGeom prst="rect">
            <a:avLst/>
          </a:prstGeom>
        </p:spPr>
        <p:txBody>
          <a:bodyPr vert="horz" lIns="95470" tIns="47735" rIns="95470" bIns="47735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3" name="日期預留位置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3" y="2"/>
            <a:ext cx="3076364" cy="513508"/>
          </a:xfrm>
          <a:prstGeom prst="rect">
            <a:avLst/>
          </a:prstGeom>
        </p:spPr>
        <p:txBody>
          <a:bodyPr vert="horz" lIns="95470" tIns="47735" rIns="95470" bIns="47735" rtlCol="0"/>
          <a:lstStyle>
            <a:lvl1pPr algn="r">
              <a:defRPr sz="1200"/>
            </a:lvl1pPr>
          </a:lstStyle>
          <a:p>
            <a:pPr rtl="0"/>
            <a:fld id="{C078EF4D-11A9-468E-947C-7E77FC2730EE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rPr>
              <a:t>2025/10/9</a:t>
            </a:fld>
            <a:endParaRPr lang="en-US" altLang="zh-TW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4" name="頁尾預留位置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4" cy="513507"/>
          </a:xfrm>
          <a:prstGeom prst="rect">
            <a:avLst/>
          </a:prstGeom>
        </p:spPr>
        <p:txBody>
          <a:bodyPr vert="horz" lIns="95470" tIns="47735" rIns="95470" bIns="47735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5" name="投影片編號預留位置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3" y="9721107"/>
            <a:ext cx="3076364" cy="513507"/>
          </a:xfrm>
          <a:prstGeom prst="rect">
            <a:avLst/>
          </a:prstGeom>
        </p:spPr>
        <p:txBody>
          <a:bodyPr vert="horz" lIns="95470" tIns="47735" rIns="95470" bIns="47735" rtlCol="0" anchor="b"/>
          <a:lstStyle>
            <a:lvl1pPr algn="r">
              <a:defRPr sz="1200"/>
            </a:lvl1pPr>
          </a:lstStyle>
          <a:p>
            <a:pPr rtl="0"/>
            <a:fld id="{682C0B10-7CAE-41E4-AB02-7E8B1FF2B898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6364" cy="513508"/>
          </a:xfrm>
          <a:prstGeom prst="rect">
            <a:avLst/>
          </a:prstGeom>
        </p:spPr>
        <p:txBody>
          <a:bodyPr vert="horz" lIns="95470" tIns="47735" rIns="95470" bIns="47735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4021293" y="2"/>
            <a:ext cx="3076364" cy="513508"/>
          </a:xfrm>
          <a:prstGeom prst="rect">
            <a:avLst/>
          </a:prstGeom>
        </p:spPr>
        <p:txBody>
          <a:bodyPr vert="horz" lIns="95470" tIns="47735" rIns="95470" bIns="47735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</a:lstStyle>
          <a:p>
            <a:fld id="{AA006804-164C-4CDA-8F38-2D5258C292C6}" type="datetime1">
              <a:rPr lang="zh-TW" altLang="en-US" smtClean="0"/>
              <a:pPr/>
              <a:t>2025/10/9</a:t>
            </a:fld>
            <a:endParaRPr lang="zh-TW" altLang="en-US" dirty="0"/>
          </a:p>
        </p:txBody>
      </p:sp>
      <p:sp>
        <p:nvSpPr>
          <p:cNvPr id="4" name="投影片圖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70" tIns="47735" rIns="95470" bIns="47735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709931" y="4925409"/>
            <a:ext cx="5679440" cy="4029879"/>
          </a:xfrm>
          <a:prstGeom prst="rect">
            <a:avLst/>
          </a:prstGeom>
        </p:spPr>
        <p:txBody>
          <a:bodyPr vert="horz" lIns="95470" tIns="47735" rIns="95470" bIns="47735"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4" cy="513507"/>
          </a:xfrm>
          <a:prstGeom prst="rect">
            <a:avLst/>
          </a:prstGeom>
        </p:spPr>
        <p:txBody>
          <a:bodyPr vert="horz" lIns="95470" tIns="47735" rIns="95470" bIns="47735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4021293" y="9721107"/>
            <a:ext cx="3076364" cy="513507"/>
          </a:xfrm>
          <a:prstGeom prst="rect">
            <a:avLst/>
          </a:prstGeom>
        </p:spPr>
        <p:txBody>
          <a:bodyPr vert="horz" lIns="95470" tIns="47735" rIns="95470" bIns="47735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</a:lstStyle>
          <a:p>
            <a:fld id="{8530193B-564F-4854-8A52-728F3FB19C8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  <a:sym typeface="Microsoft JhengHei UI" panose="020B0604030504040204" pitchFamily="34" charset="-12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  <a:sym typeface="Microsoft JhengHei UI" panose="020B0604030504040204" pitchFamily="34" charset="-12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  <a:sym typeface="Microsoft JhengHei UI" panose="020B0604030504040204" pitchFamily="34" charset="-12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  <a:sym typeface="Microsoft JhengHei UI" panose="020B0604030504040204" pitchFamily="34" charset="-12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  <a:sym typeface="Microsoft JhengHei UI" panose="020B0604030504040204" pitchFamily="34" charset="-12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31143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10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234650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11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234383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12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725508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13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029908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52629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3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33494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4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4049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5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10648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26478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7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113149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8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013191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0193B-564F-4854-8A52-728F3FB19C85}" type="slidenum">
              <a:rPr lang="en-ZA" smtClean="0"/>
              <a:pPr/>
              <a:t>9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57162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圖片預留位置 1">
            <a:extLst>
              <a:ext uri="{FF2B5EF4-FFF2-40B4-BE49-F238E27FC236}">
                <a16:creationId xmlns:a16="http://schemas.microsoft.com/office/drawing/2014/main" id="{837F9836-5B23-424D-8C60-AC02A8512A4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9980476" y="0"/>
            <a:ext cx="2211524" cy="6858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Microsoft JhengHei UI" panose="020B0604030504040204" pitchFamily="34" charset="-120"/>
                <a:ea typeface="Microsoft JhengHei UI" panose="020B0604030504040204" pitchFamily="34" charset="-120"/>
                <a:cs typeface="Times New Roman" panose="02020603050405020304" pitchFamily="18" charset="0"/>
                <a:sym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/>
              <a:t>插入或拖放您的相片</a:t>
            </a:r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/>
              <a:t>簡報標題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11904" y="4650539"/>
            <a:ext cx="3401478" cy="1192038"/>
          </a:xfrm>
          <a:solidFill>
            <a:schemeClr val="tx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Times New Roman" panose="02020603050405020304" pitchFamily="18" charset="0"/>
                <a:sym typeface="Microsoft JhengHei UI" panose="020B0604030504040204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TW" altLang="en-US"/>
              <a:t>按一下以編輯母片副標題樣式</a:t>
            </a:r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/>
              <a:t>按一下以編輯頁面標題</a:t>
            </a:r>
            <a:endParaRPr lang="zh-TW" altLang="en-US" dirty="0"/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TW" altLang="en-US"/>
              <a:t>副標題</a:t>
            </a:r>
            <a:endParaRPr lang="zh-TW" altLang="en-US" dirty="0"/>
          </a:p>
        </p:txBody>
      </p:sp>
      <p:sp>
        <p:nvSpPr>
          <p:cNvPr id="3" name="內容預留位置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4500000" cy="468000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6" name="文字預留位置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29800" y="1511250"/>
            <a:ext cx="4500000" cy="4680000"/>
          </a:xfrm>
        </p:spPr>
        <p:txBody>
          <a:bodyPr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頁尾預留位置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5" name="投影片編號預留位置 4">
            <a:extLst>
              <a:ext uri="{FF2B5EF4-FFF2-40B4-BE49-F238E27FC236}">
                <a16:creationId xmlns:a16="http://schemas.microsoft.com/office/drawing/2014/main" id="{CD4FE60C-ACE5-4516-8CB6-EEDD96DB7358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/>
              <a:t>按一下以編輯頁面標題</a:t>
            </a:r>
            <a:endParaRPr lang="zh-TW" altLang="en-US" dirty="0"/>
          </a:p>
        </p:txBody>
      </p:sp>
      <p:sp>
        <p:nvSpPr>
          <p:cNvPr id="9" name="副標題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TW" altLang="en-US"/>
              <a:t>副標題</a:t>
            </a:r>
            <a:endParaRPr lang="zh-TW" altLang="en-US" dirty="0"/>
          </a:p>
        </p:txBody>
      </p:sp>
      <p:sp>
        <p:nvSpPr>
          <p:cNvPr id="3" name="內容預留位置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916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文字預留位置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72900" y="1511476"/>
            <a:ext cx="2916000" cy="4679249"/>
          </a:xfrm>
        </p:spPr>
        <p:txBody>
          <a:bodyPr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11" name="文字預留位置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713800" y="1511475"/>
            <a:ext cx="2916000" cy="4679250"/>
          </a:xfrm>
        </p:spPr>
        <p:txBody>
          <a:bodyPr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頁尾預留位置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/>
              <a:t>按一下以編輯頁面標題</a:t>
            </a:r>
            <a:endParaRPr lang="zh-TW" altLang="en-US" dirty="0"/>
          </a:p>
        </p:txBody>
      </p:sp>
      <p:sp>
        <p:nvSpPr>
          <p:cNvPr id="10" name="副標題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TW" altLang="en-US"/>
              <a:t>副標題</a:t>
            </a:r>
            <a:endParaRPr lang="zh-TW" altLang="en-US" dirty="0"/>
          </a:p>
        </p:txBody>
      </p:sp>
      <p:sp>
        <p:nvSpPr>
          <p:cNvPr id="3" name="內容預留位置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1764000" cy="4679250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文字預留位置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290450" y="1512000"/>
            <a:ext cx="1764000" cy="4679250"/>
          </a:xfrm>
        </p:spPr>
        <p:txBody>
          <a:bodyPr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13" name="文字預留位置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48900" y="1512000"/>
            <a:ext cx="1764000" cy="4679250"/>
          </a:xfrm>
        </p:spPr>
        <p:txBody>
          <a:bodyPr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15" name="文字預留位置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07350" y="1507535"/>
            <a:ext cx="1764000" cy="4679250"/>
          </a:xfrm>
        </p:spPr>
        <p:txBody>
          <a:bodyPr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17" name="文字預留位置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865800" y="1507535"/>
            <a:ext cx="1764000" cy="4683715"/>
          </a:xfrm>
        </p:spPr>
        <p:txBody>
          <a:bodyPr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頁尾預留位置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rtl="0"/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>
            <a:extLst>
              <a:ext uri="{FF2B5EF4-FFF2-40B4-BE49-F238E27FC236}">
                <a16:creationId xmlns:a16="http://schemas.microsoft.com/office/drawing/2014/main" id="{B5A8293F-A5B5-4FCC-BF27-A25B1BAFF245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/>
              <a:t>按一下以編輯頁面標題</a:t>
            </a:r>
            <a:endParaRPr lang="zh-TW" altLang="en-US" dirty="0"/>
          </a:p>
        </p:txBody>
      </p:sp>
      <p:sp>
        <p:nvSpPr>
          <p:cNvPr id="5" name="副標題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9198116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TW" altLang="en-US"/>
              <a:t>副標題</a:t>
            </a:r>
            <a:endParaRPr lang="zh-TW" altLang="en-US" dirty="0"/>
          </a:p>
        </p:txBody>
      </p:sp>
      <p:sp>
        <p:nvSpPr>
          <p:cNvPr id="3" name="頁尾預留位置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4" name="投影片編號預留位置 3">
            <a:extLst>
              <a:ext uri="{FF2B5EF4-FFF2-40B4-BE49-F238E27FC236}">
                <a16:creationId xmlns:a16="http://schemas.microsoft.com/office/drawing/2014/main" id="{8E801980-CBAE-4A50-886D-54D7BB2E19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預留位置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3" name="投影片編號預留位置 2">
            <a:extLst>
              <a:ext uri="{FF2B5EF4-FFF2-40B4-BE49-F238E27FC236}">
                <a16:creationId xmlns:a16="http://schemas.microsoft.com/office/drawing/2014/main" id="{2310D190-B83D-438A-91BC-470C41B22A29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554ED587-2D2F-4D3F-B55B-C64465AB4EC5}"/>
              </a:ext>
            </a:extLst>
          </p:cNvPr>
          <p:cNvSpPr/>
          <p:nvPr userDrawn="1"/>
        </p:nvSpPr>
        <p:spPr>
          <a:xfrm>
            <a:off x="69274" y="66963"/>
            <a:ext cx="9911201" cy="672734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/>
              <a:t>簡報標題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26418" y="4650539"/>
            <a:ext cx="2456210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Times New Roman" panose="02020603050405020304" pitchFamily="18" charset="0"/>
                <a:sym typeface="Microsoft JhengHei UI" panose="020B0604030504040204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TW" altLang="en-US"/>
              <a:t>按一下以編輯母片副標題樣式</a:t>
            </a:r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5" name="投影片編號預留位置 4">
            <a:extLst>
              <a:ext uri="{FF2B5EF4-FFF2-40B4-BE49-F238E27FC236}">
                <a16:creationId xmlns:a16="http://schemas.microsoft.com/office/drawing/2014/main" id="{E798A99C-9485-48F0-8E1E-227AD1348A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</a:lstStyle>
          <a:p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1811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圖片預留位置 1">
            <a:extLst>
              <a:ext uri="{FF2B5EF4-FFF2-40B4-BE49-F238E27FC236}">
                <a16:creationId xmlns:a16="http://schemas.microsoft.com/office/drawing/2014/main" id="{069FFAE5-B16E-4571-88F7-52FA5354B1A1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69273" y="63691"/>
            <a:ext cx="9911201" cy="6727346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Times New Roman" panose="02020603050405020304" pitchFamily="18" charset="0"/>
                <a:sym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/>
              <a:t>插入或拖放您的相片</a:t>
            </a:r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86990" y="4346296"/>
            <a:ext cx="6798250" cy="1674470"/>
          </a:xfrm>
        </p:spPr>
        <p:txBody>
          <a:bodyPr rtlCol="0" anchor="b"/>
          <a:lstStyle>
            <a:lvl1pPr algn="r">
              <a:lnSpc>
                <a:spcPts val="5000"/>
              </a:lnSpc>
              <a:defRPr sz="6000" b="1" cap="all" spc="-300" baseline="0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/>
              <a:t>簡報標題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326418" y="4650539"/>
            <a:ext cx="2456210" cy="1192038"/>
          </a:xfrm>
          <a:solidFill>
            <a:schemeClr val="bg1"/>
          </a:solidFill>
        </p:spPr>
        <p:txBody>
          <a:bodyPr lIns="252000" tIns="0" rtlCol="0" anchor="ctr"/>
          <a:lstStyle>
            <a:lvl1pPr marL="0" indent="0" algn="l">
              <a:lnSpc>
                <a:spcPct val="100000"/>
              </a:lnSpc>
              <a:buNone/>
              <a:defRPr sz="1800" i="1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Times New Roman" panose="02020603050405020304" pitchFamily="18" charset="0"/>
                <a:sym typeface="Microsoft JhengHei UI" panose="020B0604030504040204" pitchFamily="34" charset="-12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zh-TW" altLang="en-US"/>
              <a:t>按一下以編輯母片副標題樣式</a:t>
            </a:r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5" name="投影片編號預留位置 4">
            <a:extLst>
              <a:ext uri="{FF2B5EF4-FFF2-40B4-BE49-F238E27FC236}">
                <a16:creationId xmlns:a16="http://schemas.microsoft.com/office/drawing/2014/main" id="{E798A99C-9485-48F0-8E1E-227AD1348A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</a:lstStyle>
          <a:p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94738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內容相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圖片預留位置 1">
            <a:extLst>
              <a:ext uri="{FF2B5EF4-FFF2-40B4-BE49-F238E27FC236}">
                <a16:creationId xmlns:a16="http://schemas.microsoft.com/office/drawing/2014/main" id="{1599E2D7-24B3-4D66-9AFB-83C1AEC4DBBB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80476" y="0"/>
            <a:ext cx="2211524" cy="6192000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TW" altLang="en-US"/>
              <a:t>插入或拖放您的相片</a:t>
            </a:r>
            <a:endParaRPr lang="zh-TW" altLang="en-US" dirty="0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45086" y="1807950"/>
            <a:ext cx="5184913" cy="432000"/>
          </a:xfrm>
        </p:spPr>
        <p:txBody>
          <a:bodyPr rtlCol="0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/>
              <a:t>按一下以編輯頁面標題</a:t>
            </a:r>
            <a:endParaRPr lang="zh-TW" altLang="en-US" dirty="0"/>
          </a:p>
        </p:txBody>
      </p:sp>
      <p:sp>
        <p:nvSpPr>
          <p:cNvPr id="10" name="副標題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44886" y="2383950"/>
            <a:ext cx="5184913" cy="360000"/>
          </a:xfrm>
        </p:spPr>
        <p:txBody>
          <a:bodyPr rtlCol="0"/>
          <a:lstStyle>
            <a:lvl1pPr marL="0" indent="0" algn="r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TW" altLang="en-US"/>
              <a:t>副標題</a:t>
            </a:r>
            <a:endParaRPr lang="zh-TW" altLang="en-US" dirty="0"/>
          </a:p>
        </p:txBody>
      </p:sp>
      <p:sp>
        <p:nvSpPr>
          <p:cNvPr id="3" name="內容預留位置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445000" y="2908300"/>
            <a:ext cx="5184800" cy="3283700"/>
          </a:xfrm>
          <a:solidFill>
            <a:schemeClr val="bg1"/>
          </a:solidFill>
        </p:spPr>
        <p:txBody>
          <a:bodyPr lIns="180000" tIns="252000" rIns="252000" rtlCol="0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頁尾預留位置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5" name="投影片編號預留位置 4">
            <a:extLst>
              <a:ext uri="{FF2B5EF4-FFF2-40B4-BE49-F238E27FC236}">
                <a16:creationId xmlns:a16="http://schemas.microsoft.com/office/drawing/2014/main" id="{53DA1E79-BA17-41C5-98B7-CFBC5859A51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內容相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預留位置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23393" y="1343906"/>
            <a:ext cx="3736800" cy="3933645"/>
          </a:xfrm>
          <a:solidFill>
            <a:schemeClr val="bg1"/>
          </a:solidFill>
        </p:spPr>
        <p:txBody>
          <a:bodyPr lIns="180000" tIns="180000" rIns="180000"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頁尾預留位置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5" name="投影片編號預留位置 4">
            <a:extLst>
              <a:ext uri="{FF2B5EF4-FFF2-40B4-BE49-F238E27FC236}">
                <a16:creationId xmlns:a16="http://schemas.microsoft.com/office/drawing/2014/main" id="{53DA1E79-BA17-41C5-98B7-CFBC5859A512}"/>
              </a:ext>
            </a:extLst>
          </p:cNvPr>
          <p:cNvSpPr>
            <a:spLocks noGrp="1"/>
          </p:cNvSpPr>
          <p:nvPr>
            <p:ph type="sldNum" sz="quarter" idx="34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9" name="圖片預留位置 6">
            <a:extLst>
              <a:ext uri="{FF2B5EF4-FFF2-40B4-BE49-F238E27FC236}">
                <a16:creationId xmlns:a16="http://schemas.microsoft.com/office/drawing/2014/main" id="{492C2A1D-F7BD-46B6-BC01-15D365ACD50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7560193" y="1344803"/>
            <a:ext cx="3737526" cy="3933645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TW" altLang="en-US"/>
              <a:t>插入或拖放您的相片</a:t>
            </a:r>
            <a:endParaRPr lang="zh-TW" altLang="en-US" dirty="0"/>
          </a:p>
        </p:txBody>
      </p:sp>
      <p:sp>
        <p:nvSpPr>
          <p:cNvPr id="6" name="標題 5">
            <a:extLst>
              <a:ext uri="{FF2B5EF4-FFF2-40B4-BE49-F238E27FC236}">
                <a16:creationId xmlns:a16="http://schemas.microsoft.com/office/drawing/2014/main" id="{7F4F1543-153D-4F77-A4A9-C9BBA1C20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9131100" cy="432000"/>
          </a:xfrm>
        </p:spPr>
        <p:txBody>
          <a:bodyPr rtlCol="0"/>
          <a:lstStyle/>
          <a:p>
            <a:pPr rtl="0"/>
            <a:r>
              <a:rPr lang="zh-TW" altLang="en-US"/>
              <a:t>按一下以編輯母片標題樣式</a:t>
            </a:r>
            <a:endParaRPr lang="zh-TW" altLang="en-US" dirty="0"/>
          </a:p>
        </p:txBody>
      </p:sp>
      <p:sp>
        <p:nvSpPr>
          <p:cNvPr id="11" name="副標題 2">
            <a:extLst>
              <a:ext uri="{FF2B5EF4-FFF2-40B4-BE49-F238E27FC236}">
                <a16:creationId xmlns:a16="http://schemas.microsoft.com/office/drawing/2014/main" id="{9FAA210E-391A-499A-89D5-F222045FD1A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68959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TW" altLang="en-US"/>
              <a:t>副標題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4719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9198000" cy="432000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/>
              <a:t>按一下以編輯頁面標題</a:t>
            </a:r>
            <a:endParaRPr lang="zh-TW" altLang="en-US" dirty="0"/>
          </a:p>
        </p:txBody>
      </p:sp>
      <p:sp>
        <p:nvSpPr>
          <p:cNvPr id="9" name="副標題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9198000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TW" altLang="en-US"/>
              <a:t>副標題</a:t>
            </a:r>
            <a:endParaRPr lang="zh-TW" altLang="en-US" dirty="0"/>
          </a:p>
        </p:txBody>
      </p:sp>
      <p:sp>
        <p:nvSpPr>
          <p:cNvPr id="3" name="比較左方預留位置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432296"/>
            <a:ext cx="4500000" cy="527076"/>
          </a:xfrm>
          <a:solidFill>
            <a:schemeClr val="tx1"/>
          </a:solidFill>
        </p:spPr>
        <p:txBody>
          <a:bodyPr lIns="180000" tIns="36000" rtlCol="0" anchor="ctr"/>
          <a:lstStyle>
            <a:lvl1pPr marL="0" indent="0">
              <a:buNone/>
              <a:defRPr sz="2400" b="1" spc="-15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4" name="內容預留位置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023668"/>
            <a:ext cx="4500000" cy="4168332"/>
          </a:xfrm>
        </p:spPr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12" name="比較左方預留位置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129800" y="1433105"/>
            <a:ext cx="4500000" cy="525283"/>
          </a:xfrm>
          <a:solidFill>
            <a:schemeClr val="tx1"/>
          </a:solidFill>
        </p:spPr>
        <p:txBody>
          <a:bodyPr lIns="180000" tIns="36000" rtlCol="0" anchor="ctr"/>
          <a:lstStyle>
            <a:lvl1pPr marL="0" indent="0">
              <a:buNone/>
              <a:defRPr sz="2400" b="1" spc="-150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zh-TW" altLang="en-US"/>
              <a:t>編輯母片文字樣式</a:t>
            </a:r>
          </a:p>
        </p:txBody>
      </p:sp>
      <p:sp>
        <p:nvSpPr>
          <p:cNvPr id="8" name="文字預留位置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129800" y="2020359"/>
            <a:ext cx="4500000" cy="4170891"/>
          </a:xfrm>
        </p:spPr>
        <p:txBody>
          <a:bodyPr rtlCol="0"/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>
            <a:extLst>
              <a:ext uri="{FF2B5EF4-FFF2-40B4-BE49-F238E27FC236}">
                <a16:creationId xmlns:a16="http://schemas.microsoft.com/office/drawing/2014/main" id="{275D237A-BD90-4D90-B328-7F1A502A266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大型相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圖片預留位置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299200" y="432000"/>
            <a:ext cx="5472113" cy="5759250"/>
          </a:xfrm>
          <a:solidFill>
            <a:schemeClr val="tx1">
              <a:lumMod val="75000"/>
              <a:lumOff val="25000"/>
            </a:schemeClr>
          </a:solidFill>
        </p:spPr>
        <p:txBody>
          <a:bodyPr rtlCol="0" anchor="ctr"/>
          <a:lstStyle>
            <a:lvl1pPr marL="0" indent="0" algn="ctr">
              <a:buNone/>
              <a:defRPr sz="1200" i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zh-TW" altLang="en-US"/>
              <a:t>插入或拖放您的相片</a:t>
            </a:r>
            <a:endParaRPr lang="zh-TW" altLang="en-US" dirty="0"/>
          </a:p>
        </p:txBody>
      </p:sp>
      <p:sp>
        <p:nvSpPr>
          <p:cNvPr id="3" name="內容預留位置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875314" y="5096632"/>
            <a:ext cx="2028686" cy="1094618"/>
          </a:xfrm>
        </p:spPr>
        <p:txBody>
          <a:bodyPr rtlCol="0" anchor="b"/>
          <a:lstStyle>
            <a:lvl1pPr marL="0" indent="0" algn="r">
              <a:buNone/>
              <a:defRPr i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zh-TW" altLang="en-US"/>
              <a:t>輸入您的標題</a:t>
            </a:r>
            <a:endParaRPr lang="zh-TW" altLang="en-US" dirty="0"/>
          </a:p>
        </p:txBody>
      </p:sp>
      <p:sp>
        <p:nvSpPr>
          <p:cNvPr id="4" name="頁尾預留位置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 rtlCol="0"/>
          <a:lstStyle/>
          <a:p>
            <a:pPr rtl="0"/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2" name="投影片編號預留位置 1">
            <a:extLst>
              <a:ext uri="{FF2B5EF4-FFF2-40B4-BE49-F238E27FC236}">
                <a16:creationId xmlns:a16="http://schemas.microsoft.com/office/drawing/2014/main" id="{E25951D2-91DB-40E7-95D5-4B372602DE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感謝您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174360" y="2112793"/>
            <a:ext cx="6798250" cy="1674470"/>
          </a:xfrm>
        </p:spPr>
        <p:txBody>
          <a:bodyPr rtlCol="0" anchor="ctr"/>
          <a:lstStyle>
            <a:lvl1pPr algn="ctr">
              <a:lnSpc>
                <a:spcPct val="100000"/>
              </a:lnSpc>
              <a:defRPr sz="6000" b="1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/>
              <a:t>感謝您</a:t>
            </a:r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756F2950-BBCB-4A53-9EAC-D714777B8FA2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5253865-24CF-4EF5-92A5-F64EB9ABC8B7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BBE19773-9B6A-4A2C-95A5-69A3788C2D94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10" name="文字預留位置 5">
            <a:extLst>
              <a:ext uri="{FF2B5EF4-FFF2-40B4-BE49-F238E27FC236}">
                <a16:creationId xmlns:a16="http://schemas.microsoft.com/office/drawing/2014/main" id="{CA3EFDD3-A9D2-4EB6-BB2A-F6999D9F7EA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74361" y="4035727"/>
            <a:ext cx="3329850" cy="382887"/>
          </a:xfrm>
        </p:spPr>
        <p:txBody>
          <a:bodyPr rtlCol="0"/>
          <a:lstStyle>
            <a:lvl1pPr marL="0" indent="0" algn="r">
              <a:buNone/>
              <a:defRPr sz="2400"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TW" altLang="en-US"/>
              <a:t>全名</a:t>
            </a:r>
            <a:endParaRPr lang="zh-TW" altLang="en-US" dirty="0"/>
          </a:p>
        </p:txBody>
      </p:sp>
      <p:sp>
        <p:nvSpPr>
          <p:cNvPr id="12" name="文字預留位置 6">
            <a:extLst>
              <a:ext uri="{FF2B5EF4-FFF2-40B4-BE49-F238E27FC236}">
                <a16:creationId xmlns:a16="http://schemas.microsoft.com/office/drawing/2014/main" id="{261ED1F7-B623-43D9-9BDA-8808C5CFAFF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062268" y="4150118"/>
            <a:ext cx="2910342" cy="238016"/>
          </a:xfrm>
        </p:spPr>
        <p:txBody>
          <a:bodyPr rtlCol="0"/>
          <a:lstStyle>
            <a:lvl1pPr marL="0" indent="0" algn="l">
              <a:buNone/>
              <a:defRPr sz="1400" i="1"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TW" altLang="en-US"/>
              <a:t>電話號碼</a:t>
            </a:r>
            <a:endParaRPr lang="zh-TW" altLang="en-US" dirty="0"/>
          </a:p>
        </p:txBody>
      </p:sp>
      <p:sp>
        <p:nvSpPr>
          <p:cNvPr id="13" name="文字預留位置 7">
            <a:extLst>
              <a:ext uri="{FF2B5EF4-FFF2-40B4-BE49-F238E27FC236}">
                <a16:creationId xmlns:a16="http://schemas.microsoft.com/office/drawing/2014/main" id="{E27366FC-4115-4122-9CE2-5FA9D424AD5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62268" y="4540691"/>
            <a:ext cx="2910342" cy="238016"/>
          </a:xfrm>
        </p:spPr>
        <p:txBody>
          <a:bodyPr rtlCol="0"/>
          <a:lstStyle>
            <a:lvl1pPr marL="0" indent="0" algn="l">
              <a:buNone/>
              <a:defRPr sz="1400" i="1"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TW" altLang="en-US"/>
              <a:t>電子郵件或社交媒體控制代碼</a:t>
            </a:r>
            <a:endParaRPr lang="zh-TW" altLang="en-US" dirty="0"/>
          </a:p>
        </p:txBody>
      </p:sp>
      <p:sp>
        <p:nvSpPr>
          <p:cNvPr id="14" name="文字預留位置 8">
            <a:extLst>
              <a:ext uri="{FF2B5EF4-FFF2-40B4-BE49-F238E27FC236}">
                <a16:creationId xmlns:a16="http://schemas.microsoft.com/office/drawing/2014/main" id="{DEB36829-2F8B-4E22-AB6D-4111D18AF84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62268" y="4931263"/>
            <a:ext cx="2910342" cy="238016"/>
          </a:xfrm>
        </p:spPr>
        <p:txBody>
          <a:bodyPr rtlCol="0"/>
          <a:lstStyle>
            <a:lvl1pPr marL="0" indent="0" algn="l">
              <a:buNone/>
              <a:defRPr sz="1400" i="1"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TW" altLang="en-US"/>
              <a:t>公司網站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8901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/>
              <a:t>按一下以編輯頁面標題</a:t>
            </a:r>
            <a:endParaRPr lang="zh-TW" altLang="en-US" dirty="0"/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1" y="1008000"/>
            <a:ext cx="9198116" cy="360000"/>
          </a:xfrm>
        </p:spPr>
        <p:txBody>
          <a:bodyPr rtlCol="0"/>
          <a:lstStyle>
            <a:lvl1pPr marL="0" indent="0">
              <a:buNone/>
              <a:defRPr i="1">
                <a:latin typeface="+mn-lt"/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 rtl="0"/>
            <a:r>
              <a:rPr lang="zh-TW" altLang="en-US"/>
              <a:t>副標題</a:t>
            </a:r>
            <a:endParaRPr lang="zh-TW" altLang="en-US" dirty="0"/>
          </a:p>
        </p:txBody>
      </p:sp>
      <p:sp>
        <p:nvSpPr>
          <p:cNvPr id="3" name="內容預留位置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4" name="頁尾預留位置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5" name="投影片編號預留位置 4">
            <a:extLst>
              <a:ext uri="{FF2B5EF4-FFF2-40B4-BE49-F238E27FC236}">
                <a16:creationId xmlns:a16="http://schemas.microsoft.com/office/drawing/2014/main" id="{3442953D-28FC-41B5-A1BB-BB3BA7CA40B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 rtlCol="0"/>
          <a:lstStyle/>
          <a:p>
            <a:pPr rtl="0"/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32C8D0EF-1DB6-4ADC-8F31-5AE53BF5EAF4}"/>
              </a:ext>
            </a:extLst>
          </p:cNvPr>
          <p:cNvSpPr/>
          <p:nvPr userDrawn="1"/>
        </p:nvSpPr>
        <p:spPr>
          <a:xfrm>
            <a:off x="69274" y="66963"/>
            <a:ext cx="9911201" cy="67273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62F208ED-79A0-4B2C-A5EE-9D27466BCA3F}"/>
              </a:ext>
            </a:extLst>
          </p:cNvPr>
          <p:cNvSpPr/>
          <p:nvPr userDrawn="1"/>
        </p:nvSpPr>
        <p:spPr>
          <a:xfrm>
            <a:off x="11407775" y="6356350"/>
            <a:ext cx="784225" cy="36512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2" name="標題預留位置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9198116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pPr rtl="0"/>
            <a:r>
              <a:rPr lang="zh-TW" altLang="en-US"/>
              <a:t>按一下以編輯頁面標題</a:t>
            </a:r>
            <a:endParaRPr lang="zh-TW" altLang="en-US" dirty="0"/>
          </a:p>
        </p:txBody>
      </p:sp>
      <p:sp>
        <p:nvSpPr>
          <p:cNvPr id="3" name="文字預留位置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9198116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 rtl="0"/>
            <a:r>
              <a:rPr lang="zh-TW" altLang="en-US"/>
              <a:t>編輯母片文字樣式</a:t>
            </a:r>
          </a:p>
          <a:p>
            <a:pPr lvl="1" rtl="0"/>
            <a:r>
              <a:rPr lang="zh-TW" altLang="en-US"/>
              <a:t>第二層</a:t>
            </a:r>
          </a:p>
          <a:p>
            <a:pPr lvl="2" rtl="0"/>
            <a:r>
              <a:rPr lang="zh-TW" altLang="en-US"/>
              <a:t>第三層</a:t>
            </a:r>
          </a:p>
          <a:p>
            <a:pPr lvl="3" rtl="0"/>
            <a:r>
              <a:rPr lang="zh-TW" altLang="en-US"/>
              <a:t>第四層</a:t>
            </a:r>
          </a:p>
          <a:p>
            <a:pPr lvl="4" rtl="0"/>
            <a:r>
              <a:rPr lang="zh-TW" altLang="en-US"/>
              <a:t>第五層</a:t>
            </a:r>
            <a:endParaRPr lang="zh-TW" altLang="en-US" dirty="0"/>
          </a:p>
        </p:txBody>
      </p:sp>
      <p:sp>
        <p:nvSpPr>
          <p:cNvPr id="5" name="頁尾預留位置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356350"/>
            <a:ext cx="41148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i="1">
                <a:solidFill>
                  <a:schemeClr val="tx1">
                    <a:lumMod val="75000"/>
                    <a:lumOff val="2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Times New Roman" panose="02020603050405020304" pitchFamily="18" charset="0"/>
                <a:sym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7502" y="6401750"/>
            <a:ext cx="278418" cy="2743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 i="1">
                <a:solidFill>
                  <a:schemeClr val="bg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defRPr>
            </a:lvl1pPr>
          </a:lstStyle>
          <a:p>
            <a:fld id="{19B51A1E-902D-48AF-9020-955120F399B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9630116" y="6449411"/>
            <a:ext cx="1476000" cy="220313"/>
          </a:xfrm>
          <a:prstGeom prst="rect">
            <a:avLst/>
          </a:prstGeom>
          <a:noFill/>
        </p:spPr>
        <p:txBody>
          <a:bodyPr wrap="square" lIns="0" tIns="36000" rIns="0" bIns="0" rtlCol="0">
            <a:spAutoFit/>
          </a:bodyPr>
          <a:lstStyle/>
          <a:p>
            <a:pPr algn="r" rtl="0">
              <a:lnSpc>
                <a:spcPts val="1400"/>
              </a:lnSpc>
            </a:pPr>
            <a:r>
              <a:rPr lang="zh-TW" altLang="en-US" sz="1600" b="1" spc="-100">
                <a:solidFill>
                  <a:schemeClr val="tx1">
                    <a:lumMod val="50000"/>
                    <a:lumOff val="50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rPr>
              <a:t>第一</a:t>
            </a:r>
            <a:r>
              <a:rPr lang="zh-TW" altLang="en-US" sz="1600" b="1" spc="-1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sym typeface="Microsoft JhengHei UI" panose="020B0604030504040204" pitchFamily="34" charset="-120"/>
              </a:rPr>
              <a:t>顧問</a:t>
            </a:r>
            <a:endParaRPr lang="zh-TW" altLang="en-US" sz="1600" b="1" spc="-100" dirty="0">
              <a:solidFill>
                <a:schemeClr val="tx1"/>
              </a:solidFill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B322F68-670D-45A0-A54F-7E70BCEAED3F}"/>
              </a:ext>
            </a:extLst>
          </p:cNvPr>
          <p:cNvSpPr/>
          <p:nvPr userDrawn="1"/>
        </p:nvSpPr>
        <p:spPr>
          <a:xfrm>
            <a:off x="0" y="6794309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E69B5F15-353A-4344-8D61-F4E25AA9FB6C}"/>
              </a:ext>
            </a:extLst>
          </p:cNvPr>
          <p:cNvSpPr/>
          <p:nvPr userDrawn="1"/>
        </p:nvSpPr>
        <p:spPr>
          <a:xfrm>
            <a:off x="0" y="0"/>
            <a:ext cx="9980476" cy="6369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2FA0C0AA-FCE8-4A7F-928A-54C96BBA9053}"/>
              </a:ext>
            </a:extLst>
          </p:cNvPr>
          <p:cNvSpPr/>
          <p:nvPr userDrawn="1"/>
        </p:nvSpPr>
        <p:spPr>
          <a:xfrm rot="5400000">
            <a:off x="-3378441" y="3410285"/>
            <a:ext cx="6826157" cy="692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  <a:sym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5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54" r:id="rId13"/>
    <p:sldLayoutId id="2147483655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cap="all" spc="-150" baseline="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  <a:sym typeface="Microsoft JhengHei UI" panose="020B0604030504040204" pitchFamily="34" charset="-120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  <a:sym typeface="Microsoft JhengHei UI" panose="020B0604030504040204" pitchFamily="34" charset="-120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  <a:sym typeface="Microsoft JhengHei UI" panose="020B0604030504040204" pitchFamily="34" charset="-120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  <a:sym typeface="Microsoft JhengHei UI" panose="020B0604030504040204" pitchFamily="34" charset="-120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  <a:sym typeface="Microsoft JhengHei UI" panose="020B0604030504040204" pitchFamily="34" charset="-120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  <a:sym typeface="Microsoft JhengHei UI" panose="020B0604030504040204" pitchFamily="34" charset="-12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: 圆角 12">
            <a:extLst>
              <a:ext uri="{FF2B5EF4-FFF2-40B4-BE49-F238E27FC236}">
                <a16:creationId xmlns:a16="http://schemas.microsoft.com/office/drawing/2014/main" id="{22DA81DB-86E6-4CD9-9A60-1A64DD3B76B9}"/>
              </a:ext>
            </a:extLst>
          </p:cNvPr>
          <p:cNvSpPr/>
          <p:nvPr/>
        </p:nvSpPr>
        <p:spPr>
          <a:xfrm>
            <a:off x="6082673" y="3732730"/>
            <a:ext cx="5640233" cy="1261862"/>
          </a:xfrm>
          <a:prstGeom prst="roundRect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3" name="標題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817" y="3243716"/>
            <a:ext cx="5754214" cy="2247358"/>
          </a:xfrm>
        </p:spPr>
        <p:txBody>
          <a:bodyPr rtlCol="0" anchor="ctr" anchorCtr="0"/>
          <a:lstStyle/>
          <a:p>
            <a:pPr algn="l" rtl="0">
              <a:lnSpc>
                <a:spcPts val="4800"/>
              </a:lnSpc>
            </a:pPr>
            <a:r>
              <a:rPr lang="en-US" altLang="zh-TW" sz="4000" spc="1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Microsoft JhengHei UI" panose="020B0604030504040204" pitchFamily="34" charset="-120"/>
              </a:rPr>
              <a:t>114</a:t>
            </a:r>
            <a:r>
              <a:rPr lang="zh-TW" altLang="en-US" sz="4000" spc="1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Microsoft JhengHei UI" panose="020B0604030504040204" pitchFamily="34" charset="-120"/>
              </a:rPr>
              <a:t>年計畫成果報告</a:t>
            </a:r>
            <a:r>
              <a:rPr lang="zh-TW" altLang="en-US" sz="4000" spc="1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暨</a:t>
            </a:r>
            <a:br>
              <a:rPr lang="en-US" altLang="zh-TW" sz="4000" spc="1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4000" spc="1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4000" spc="100" dirty="0">
                <a:solidFill>
                  <a:schemeClr val="accent5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年計畫提案</a:t>
            </a:r>
            <a:endParaRPr lang="zh-TW" altLang="en-US" sz="4000" spc="100" dirty="0">
              <a:solidFill>
                <a:schemeClr val="accent5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sym typeface="Microsoft JhengHei UI" panose="020B0604030504040204" pitchFamily="34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CB2624F3-4ECF-4652-9F60-3D1E91DCCF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580" y="2585748"/>
            <a:ext cx="5829606" cy="1780118"/>
          </a:xfrm>
          <a:prstGeom prst="rect">
            <a:avLst/>
          </a:prstGeom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8C79F3E7-29C0-4CC1-A964-C18571BBB7EA}"/>
              </a:ext>
            </a:extLst>
          </p:cNvPr>
          <p:cNvSpPr txBox="1"/>
          <p:nvPr/>
        </p:nvSpPr>
        <p:spPr>
          <a:xfrm>
            <a:off x="8593767" y="5813572"/>
            <a:ext cx="3129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sz="2000" b="1" cap="all" spc="10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rPr>
              <a:t>114</a:t>
            </a:r>
            <a:r>
              <a:rPr lang="zh-TW" altLang="en-US" sz="2000" b="1" cap="all" spc="10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rPr>
              <a:t> 年 </a:t>
            </a:r>
            <a:r>
              <a:rPr lang="en-US" altLang="zh-TW" sz="2000" b="1" cap="all" spc="10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rPr>
              <a:t>12</a:t>
            </a:r>
            <a:r>
              <a:rPr lang="zh-TW" altLang="en-US" sz="2000" b="1" cap="all" spc="10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rPr>
              <a:t> 月 </a:t>
            </a:r>
            <a:r>
              <a:rPr lang="en-US" altLang="zh-TW" sz="2000" b="1" cap="all" spc="10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rPr>
              <a:t>11</a:t>
            </a:r>
            <a:r>
              <a:rPr lang="zh-TW" altLang="en-US" sz="2000" b="1" cap="all" spc="10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rPr>
              <a:t>  </a:t>
            </a:r>
            <a:r>
              <a:rPr lang="zh-TW" altLang="en-US" sz="2000" b="1" cap="all" spc="100" dirty="0"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</a:rPr>
              <a:t>日</a:t>
            </a:r>
          </a:p>
        </p:txBody>
      </p:sp>
      <p:sp>
        <p:nvSpPr>
          <p:cNvPr id="12" name="椭圆 9">
            <a:extLst>
              <a:ext uri="{FF2B5EF4-FFF2-40B4-BE49-F238E27FC236}">
                <a16:creationId xmlns:a16="http://schemas.microsoft.com/office/drawing/2014/main" id="{DAD927A5-1039-4C58-9D35-65F835F696E9}"/>
              </a:ext>
            </a:extLst>
          </p:cNvPr>
          <p:cNvSpPr/>
          <p:nvPr/>
        </p:nvSpPr>
        <p:spPr>
          <a:xfrm>
            <a:off x="5790391" y="3377437"/>
            <a:ext cx="177794" cy="177794"/>
          </a:xfrm>
          <a:prstGeom prst="ellipse">
            <a:avLst/>
          </a:prstGeom>
          <a:solidFill>
            <a:srgbClr val="0E0E0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cxnSp>
        <p:nvCxnSpPr>
          <p:cNvPr id="13" name="直接连接符 13">
            <a:extLst>
              <a:ext uri="{FF2B5EF4-FFF2-40B4-BE49-F238E27FC236}">
                <a16:creationId xmlns:a16="http://schemas.microsoft.com/office/drawing/2014/main" id="{17794FD4-BC64-4107-90F0-325D569AFB90}"/>
              </a:ext>
            </a:extLst>
          </p:cNvPr>
          <p:cNvCxnSpPr/>
          <p:nvPr/>
        </p:nvCxnSpPr>
        <p:spPr>
          <a:xfrm flipV="1">
            <a:off x="6004361" y="3462043"/>
            <a:ext cx="6187639" cy="4291"/>
          </a:xfrm>
          <a:prstGeom prst="line">
            <a:avLst/>
          </a:prstGeom>
          <a:ln w="25400">
            <a:solidFill>
              <a:srgbClr val="0E0E0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>
            <a:extLst>
              <a:ext uri="{FF2B5EF4-FFF2-40B4-BE49-F238E27FC236}">
                <a16:creationId xmlns:a16="http://schemas.microsoft.com/office/drawing/2014/main" id="{2BC4334F-0252-48E3-92A8-40BDDE5DC088}"/>
              </a:ext>
            </a:extLst>
          </p:cNvPr>
          <p:cNvSpPr/>
          <p:nvPr/>
        </p:nvSpPr>
        <p:spPr>
          <a:xfrm>
            <a:off x="9359371" y="2692602"/>
            <a:ext cx="191590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4400" b="1" spc="100" dirty="0">
                <a:latin typeface="微軟正黑體" panose="020B0604030504040204" pitchFamily="34" charset="-120"/>
                <a:ea typeface="微軟正黑體" panose="020B0604030504040204" pitchFamily="34" charset="-120"/>
                <a:sym typeface="Microsoft JhengHei UI" panose="020B0604030504040204" pitchFamily="34" charset="-120"/>
              </a:rPr>
              <a:t>工作圈</a:t>
            </a:r>
            <a:endParaRPr lang="zh-TW" altLang="en-US" sz="4400" b="1" dirty="0"/>
          </a:p>
        </p:txBody>
      </p:sp>
      <p:sp>
        <p:nvSpPr>
          <p:cNvPr id="16" name="TextBox 13">
            <a:extLst>
              <a:ext uri="{FF2B5EF4-FFF2-40B4-BE49-F238E27FC236}">
                <a16:creationId xmlns:a16="http://schemas.microsoft.com/office/drawing/2014/main" id="{C60C629C-4629-4E9E-9058-6109EE109835}"/>
              </a:ext>
            </a:extLst>
          </p:cNvPr>
          <p:cNvSpPr txBox="1"/>
          <p:nvPr/>
        </p:nvSpPr>
        <p:spPr>
          <a:xfrm>
            <a:off x="1210236" y="5667628"/>
            <a:ext cx="2103248" cy="546054"/>
          </a:xfrm>
          <a:prstGeom prst="rect">
            <a:avLst/>
          </a:prstGeom>
          <a:noFill/>
        </p:spPr>
        <p:txBody>
          <a:bodyPr wrap="none" rtlCol="0" anchor="ctr">
            <a:normAutofit/>
          </a:bodyPr>
          <a:lstStyle/>
          <a:p>
            <a:r>
              <a:rPr lang="zh-TW" altLang="zh-TW" sz="2000" b="1" dirty="0">
                <a:solidFill>
                  <a:srgbClr val="1A1A1A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n-ea"/>
                <a:sym typeface="+mn-lt"/>
              </a:rPr>
              <a:t>報告人：</a:t>
            </a:r>
            <a:endParaRPr lang="zh-CN" altLang="en-US" sz="2000" b="1" dirty="0">
              <a:solidFill>
                <a:srgbClr val="1A1A1A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99616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角三角形 2">
            <a:extLst>
              <a:ext uri="{FF2B5EF4-FFF2-40B4-BE49-F238E27FC236}">
                <a16:creationId xmlns:a16="http://schemas.microsoft.com/office/drawing/2014/main" id="{FC63DCDA-97A7-4BF2-AE93-1277C7D15FB1}"/>
              </a:ext>
            </a:extLst>
          </p:cNvPr>
          <p:cNvSpPr/>
          <p:nvPr/>
        </p:nvSpPr>
        <p:spPr>
          <a:xfrm rot="5400000">
            <a:off x="160255" y="-160256"/>
            <a:ext cx="1102936" cy="1423447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55E18E96-395F-443A-A067-B028E364FF7B}"/>
              </a:ext>
            </a:extLst>
          </p:cNvPr>
          <p:cNvSpPr txBox="1">
            <a:spLocks/>
          </p:cNvSpPr>
          <p:nvPr/>
        </p:nvSpPr>
        <p:spPr>
          <a:xfrm>
            <a:off x="-593888" y="119467"/>
            <a:ext cx="1706252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id="{28E7EC68-1A14-4BAA-A895-BABD2BA9EEF6}"/>
              </a:ext>
            </a:extLst>
          </p:cNvPr>
          <p:cNvSpPr txBox="1">
            <a:spLocks/>
          </p:cNvSpPr>
          <p:nvPr/>
        </p:nvSpPr>
        <p:spPr>
          <a:xfrm>
            <a:off x="1423447" y="2601320"/>
            <a:ext cx="3516106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一、計畫內容</a:t>
            </a:r>
            <a:endParaRPr lang="en-US" altLang="zh-TW" sz="32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" name="群組 1">
            <a:extLst>
              <a:ext uri="{FF2B5EF4-FFF2-40B4-BE49-F238E27FC236}">
                <a16:creationId xmlns:a16="http://schemas.microsoft.com/office/drawing/2014/main" id="{DB5F6C8A-A267-4087-9186-4BD6A62A22B5}"/>
              </a:ext>
            </a:extLst>
          </p:cNvPr>
          <p:cNvGrpSpPr/>
          <p:nvPr/>
        </p:nvGrpSpPr>
        <p:grpSpPr>
          <a:xfrm>
            <a:off x="995496" y="2205873"/>
            <a:ext cx="6365433" cy="177794"/>
            <a:chOff x="2315733" y="4565964"/>
            <a:chExt cx="6365433" cy="177794"/>
          </a:xfrm>
        </p:grpSpPr>
        <p:sp>
          <p:nvSpPr>
            <p:cNvPr id="6" name="椭圆 34">
              <a:extLst>
                <a:ext uri="{FF2B5EF4-FFF2-40B4-BE49-F238E27FC236}">
                  <a16:creationId xmlns:a16="http://schemas.microsoft.com/office/drawing/2014/main" id="{277BF823-DAAF-4DBE-AB7F-A4AA4ACB20A4}"/>
                </a:ext>
              </a:extLst>
            </p:cNvPr>
            <p:cNvSpPr/>
            <p:nvPr/>
          </p:nvSpPr>
          <p:spPr>
            <a:xfrm>
              <a:off x="8503372" y="4565964"/>
              <a:ext cx="177794" cy="177794"/>
            </a:xfrm>
            <a:prstGeom prst="ellipse">
              <a:avLst/>
            </a:prstGeom>
            <a:solidFill>
              <a:srgbClr val="0E0E0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cxnSp>
          <p:nvCxnSpPr>
            <p:cNvPr id="8" name="直接连接符 35">
              <a:extLst>
                <a:ext uri="{FF2B5EF4-FFF2-40B4-BE49-F238E27FC236}">
                  <a16:creationId xmlns:a16="http://schemas.microsoft.com/office/drawing/2014/main" id="{49ABAD36-40A8-4F7C-B3FF-BFAD377D5388}"/>
                </a:ext>
              </a:extLst>
            </p:cNvPr>
            <p:cNvCxnSpPr/>
            <p:nvPr/>
          </p:nvCxnSpPr>
          <p:spPr>
            <a:xfrm flipV="1">
              <a:off x="2315733" y="4654861"/>
              <a:ext cx="6187639" cy="4291"/>
            </a:xfrm>
            <a:prstGeom prst="line">
              <a:avLst/>
            </a:prstGeom>
            <a:ln w="25400">
              <a:solidFill>
                <a:srgbClr val="0E0E0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文本框 10">
            <a:extLst>
              <a:ext uri="{FF2B5EF4-FFF2-40B4-BE49-F238E27FC236}">
                <a16:creationId xmlns:a16="http://schemas.microsoft.com/office/drawing/2014/main" id="{12857FE1-97A5-4DD1-B6A3-13F3A9663D13}"/>
              </a:ext>
            </a:extLst>
          </p:cNvPr>
          <p:cNvSpPr txBox="1"/>
          <p:nvPr/>
        </p:nvSpPr>
        <p:spPr>
          <a:xfrm>
            <a:off x="1056030" y="1469267"/>
            <a:ext cx="5039970" cy="914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altLang="zh-TW" sz="4800" b="1" cap="all" spc="-300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  <a:sym typeface="+mn-lt"/>
              </a:rPr>
              <a:t>115</a:t>
            </a:r>
            <a:r>
              <a:rPr lang="zh-TW" altLang="en-US" sz="4800" b="1" cap="all" spc="-300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  <a:sym typeface="+mn-lt"/>
              </a:rPr>
              <a:t>年計畫提案</a:t>
            </a:r>
            <a:endParaRPr lang="zh-TW" altLang="zh-TW" sz="4800" b="1" cap="all" spc="-300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+mj-cs"/>
              <a:sym typeface="+mn-lt"/>
            </a:endParaRPr>
          </a:p>
        </p:txBody>
      </p:sp>
      <p:sp>
        <p:nvSpPr>
          <p:cNvPr id="36" name="標題 1">
            <a:extLst>
              <a:ext uri="{FF2B5EF4-FFF2-40B4-BE49-F238E27FC236}">
                <a16:creationId xmlns:a16="http://schemas.microsoft.com/office/drawing/2014/main" id="{BC9FE05E-A6D0-4DA3-B349-16BF73EC2F97}"/>
              </a:ext>
            </a:extLst>
          </p:cNvPr>
          <p:cNvSpPr txBox="1">
            <a:spLocks/>
          </p:cNvSpPr>
          <p:nvPr/>
        </p:nvSpPr>
        <p:spPr>
          <a:xfrm>
            <a:off x="1423447" y="3429000"/>
            <a:ext cx="5425588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二、執行策略與預期成效</a:t>
            </a:r>
            <a:endParaRPr lang="en-US" altLang="zh-TW" sz="32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標題 1">
            <a:extLst>
              <a:ext uri="{FF2B5EF4-FFF2-40B4-BE49-F238E27FC236}">
                <a16:creationId xmlns:a16="http://schemas.microsoft.com/office/drawing/2014/main" id="{09806B0B-57B6-4225-AC36-7A93559B5F29}"/>
              </a:ext>
            </a:extLst>
          </p:cNvPr>
          <p:cNvSpPr txBox="1">
            <a:spLocks/>
          </p:cNvSpPr>
          <p:nvPr/>
        </p:nvSpPr>
        <p:spPr>
          <a:xfrm>
            <a:off x="1423447" y="4256680"/>
            <a:ext cx="4968388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三、預算規劃</a:t>
            </a:r>
            <a:endParaRPr lang="en-US" altLang="zh-TW" sz="32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409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角三角形 2">
            <a:extLst>
              <a:ext uri="{FF2B5EF4-FFF2-40B4-BE49-F238E27FC236}">
                <a16:creationId xmlns:a16="http://schemas.microsoft.com/office/drawing/2014/main" id="{FC63DCDA-97A7-4BF2-AE93-1277C7D15FB1}"/>
              </a:ext>
            </a:extLst>
          </p:cNvPr>
          <p:cNvSpPr/>
          <p:nvPr/>
        </p:nvSpPr>
        <p:spPr>
          <a:xfrm rot="5400000">
            <a:off x="160255" y="-160256"/>
            <a:ext cx="1102936" cy="1423447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55E18E96-395F-443A-A067-B028E364FF7B}"/>
              </a:ext>
            </a:extLst>
          </p:cNvPr>
          <p:cNvSpPr txBox="1">
            <a:spLocks/>
          </p:cNvSpPr>
          <p:nvPr/>
        </p:nvSpPr>
        <p:spPr>
          <a:xfrm>
            <a:off x="-593888" y="119467"/>
            <a:ext cx="1706252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id="{28E7EC68-1A14-4BAA-A895-BABD2BA9EEF6}"/>
              </a:ext>
            </a:extLst>
          </p:cNvPr>
          <p:cNvSpPr txBox="1">
            <a:spLocks/>
          </p:cNvSpPr>
          <p:nvPr/>
        </p:nvSpPr>
        <p:spPr>
          <a:xfrm>
            <a:off x="545121" y="454935"/>
            <a:ext cx="9131100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一、計畫內容</a:t>
            </a:r>
            <a:endParaRPr lang="en-US" altLang="zh-TW" sz="32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050843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角三角形 2">
            <a:extLst>
              <a:ext uri="{FF2B5EF4-FFF2-40B4-BE49-F238E27FC236}">
                <a16:creationId xmlns:a16="http://schemas.microsoft.com/office/drawing/2014/main" id="{FC63DCDA-97A7-4BF2-AE93-1277C7D15FB1}"/>
              </a:ext>
            </a:extLst>
          </p:cNvPr>
          <p:cNvSpPr/>
          <p:nvPr/>
        </p:nvSpPr>
        <p:spPr>
          <a:xfrm rot="5400000">
            <a:off x="160255" y="-160256"/>
            <a:ext cx="1102936" cy="1423447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55E18E96-395F-443A-A067-B028E364FF7B}"/>
              </a:ext>
            </a:extLst>
          </p:cNvPr>
          <p:cNvSpPr txBox="1">
            <a:spLocks/>
          </p:cNvSpPr>
          <p:nvPr/>
        </p:nvSpPr>
        <p:spPr>
          <a:xfrm>
            <a:off x="-593888" y="119467"/>
            <a:ext cx="1706252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id="{28E7EC68-1A14-4BAA-A895-BABD2BA9EEF6}"/>
              </a:ext>
            </a:extLst>
          </p:cNvPr>
          <p:cNvSpPr txBox="1">
            <a:spLocks/>
          </p:cNvSpPr>
          <p:nvPr/>
        </p:nvSpPr>
        <p:spPr>
          <a:xfrm>
            <a:off x="545121" y="454935"/>
            <a:ext cx="9131100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二、執行策略與預期成效</a:t>
            </a:r>
            <a:endParaRPr lang="en-US" altLang="zh-TW" sz="32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37451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角三角形 2">
            <a:extLst>
              <a:ext uri="{FF2B5EF4-FFF2-40B4-BE49-F238E27FC236}">
                <a16:creationId xmlns:a16="http://schemas.microsoft.com/office/drawing/2014/main" id="{FC63DCDA-97A7-4BF2-AE93-1277C7D15FB1}"/>
              </a:ext>
            </a:extLst>
          </p:cNvPr>
          <p:cNvSpPr/>
          <p:nvPr/>
        </p:nvSpPr>
        <p:spPr>
          <a:xfrm rot="5400000">
            <a:off x="160255" y="-160256"/>
            <a:ext cx="1102936" cy="1423447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55E18E96-395F-443A-A067-B028E364FF7B}"/>
              </a:ext>
            </a:extLst>
          </p:cNvPr>
          <p:cNvSpPr txBox="1">
            <a:spLocks/>
          </p:cNvSpPr>
          <p:nvPr/>
        </p:nvSpPr>
        <p:spPr>
          <a:xfrm>
            <a:off x="-593888" y="119467"/>
            <a:ext cx="1706252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id="{28E7EC68-1A14-4BAA-A895-BABD2BA9EEF6}"/>
              </a:ext>
            </a:extLst>
          </p:cNvPr>
          <p:cNvSpPr txBox="1">
            <a:spLocks/>
          </p:cNvSpPr>
          <p:nvPr/>
        </p:nvSpPr>
        <p:spPr>
          <a:xfrm>
            <a:off x="545121" y="454935"/>
            <a:ext cx="9131100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三、預算規劃</a:t>
            </a:r>
            <a:endParaRPr lang="en-US" altLang="zh-TW" sz="32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16335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426346F2-28C2-4F5F-9FF5-F9B3EDA5804E}"/>
              </a:ext>
            </a:extLst>
          </p:cNvPr>
          <p:cNvSpPr txBox="1">
            <a:spLocks/>
          </p:cNvSpPr>
          <p:nvPr/>
        </p:nvSpPr>
        <p:spPr>
          <a:xfrm>
            <a:off x="0" y="294885"/>
            <a:ext cx="9131100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defPPr rtl="0">
              <a:defRPr lang="zh-TW"/>
            </a:defPPr>
            <a:lvl1pPr marL="715963">
              <a:lnSpc>
                <a:spcPts val="5000"/>
              </a:lnSpc>
              <a:spcBef>
                <a:spcPts val="600"/>
              </a:spcBef>
              <a:buNone/>
              <a:defRPr sz="3200" b="1" cap="all" spc="-300" baseline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/>
              <a:t>大綱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6DB6A57B-F78D-4F31-BC71-B5ECF4A087BB}"/>
              </a:ext>
            </a:extLst>
          </p:cNvPr>
          <p:cNvSpPr txBox="1"/>
          <p:nvPr/>
        </p:nvSpPr>
        <p:spPr>
          <a:xfrm>
            <a:off x="1263323" y="1372552"/>
            <a:ext cx="966535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30313" indent="-514350">
              <a:spcBef>
                <a:spcPts val="600"/>
              </a:spcBef>
              <a:buFont typeface="+mj-ea"/>
              <a:buAutoNum type="ea1ChtPeriod"/>
              <a:defRPr/>
            </a:pPr>
            <a:r>
              <a:rPr lang="zh-TW" altLang="zh-TW" sz="28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sz="28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整體目標及實施策略</a:t>
            </a:r>
            <a:endParaRPr lang="en-US" altLang="zh-TW" sz="28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230313" indent="-514350">
              <a:spcBef>
                <a:spcPts val="600"/>
              </a:spcBef>
              <a:buFont typeface="+mj-ea"/>
              <a:buAutoNum type="ea1ChtPeriod"/>
              <a:defRPr/>
            </a:pPr>
            <a:r>
              <a:rPr lang="zh-TW" altLang="en-US" sz="28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計畫執行成效</a:t>
            </a:r>
            <a:endParaRPr lang="en-US" altLang="zh-TW" sz="28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230313" indent="-514350">
              <a:spcBef>
                <a:spcPts val="600"/>
              </a:spcBef>
              <a:buFont typeface="+mj-ea"/>
              <a:buAutoNum type="ea1ChtPeriod"/>
              <a:defRPr/>
            </a:pPr>
            <a:r>
              <a:rPr lang="zh-TW" altLang="zh-TW" sz="28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計畫</a:t>
            </a:r>
            <a:r>
              <a:rPr lang="zh-TW" altLang="en-US" sz="28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執行</a:t>
            </a:r>
            <a:r>
              <a:rPr lang="zh-TW" altLang="zh-TW" sz="28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與目標之差異說明及改進措</a:t>
            </a:r>
            <a:r>
              <a:rPr lang="zh-TW" altLang="zh-TW" sz="28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施</a:t>
            </a:r>
            <a:endParaRPr lang="en-US" altLang="zh-TW" sz="28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230313" indent="-514350">
              <a:spcBef>
                <a:spcPts val="600"/>
              </a:spcBef>
              <a:buFont typeface="+mj-ea"/>
              <a:buAutoNum type="ea1ChtPeriod"/>
              <a:defRPr/>
            </a:pPr>
            <a:r>
              <a:rPr kumimoji="1" lang="zh-TW" altLang="en-US" sz="2800" dirty="0" bmk="RANGE!A1:N16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工作圈核定經費執行情形</a:t>
            </a:r>
            <a:endParaRPr kumimoji="1" lang="en-US" altLang="zh-TW" sz="2800" dirty="0" bmk="RANGE!A1:N16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1230313" indent="-514350">
              <a:spcBef>
                <a:spcPts val="600"/>
              </a:spcBef>
              <a:buFont typeface="+mj-ea"/>
              <a:buAutoNum type="ea1ChtPeriod"/>
              <a:defRPr/>
            </a:pPr>
            <a:r>
              <a:rPr lang="zh-TW" altLang="en-US" sz="28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未來可規劃之方向及建議</a:t>
            </a:r>
            <a:endParaRPr kumimoji="1" lang="en-US" altLang="zh-TW" sz="2800" dirty="0" bmk="RANGE!A1:N16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D3597571-5E8C-4B83-8966-18527B6D1D75}"/>
              </a:ext>
            </a:extLst>
          </p:cNvPr>
          <p:cNvSpPr txBox="1"/>
          <p:nvPr/>
        </p:nvSpPr>
        <p:spPr>
          <a:xfrm>
            <a:off x="881504" y="849332"/>
            <a:ext cx="9665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>
              <a:spcBef>
                <a:spcPts val="600"/>
              </a:spcBef>
              <a:defRPr/>
            </a:pPr>
            <a:r>
              <a:rPr lang="zh-TW" altLang="en-US" sz="28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壹、</a:t>
            </a:r>
            <a:r>
              <a:rPr lang="en-US" altLang="zh-TW" sz="28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114</a:t>
            </a:r>
            <a:r>
              <a:rPr lang="zh-TW" altLang="en-US" sz="28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年計畫成果報告</a:t>
            </a:r>
            <a:endParaRPr lang="en-US" altLang="zh-TW" sz="28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F5DED71D-7A73-4E66-AC07-A44A465ABF63}"/>
              </a:ext>
            </a:extLst>
          </p:cNvPr>
          <p:cNvSpPr txBox="1"/>
          <p:nvPr/>
        </p:nvSpPr>
        <p:spPr>
          <a:xfrm>
            <a:off x="881504" y="4141772"/>
            <a:ext cx="9665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15963">
              <a:spcBef>
                <a:spcPts val="600"/>
              </a:spcBef>
              <a:defRPr/>
            </a:pPr>
            <a:r>
              <a:rPr lang="zh-TW" altLang="en-US" sz="28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貳、</a:t>
            </a:r>
            <a:r>
              <a:rPr lang="en-US" altLang="zh-TW" sz="28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115</a:t>
            </a:r>
            <a:r>
              <a:rPr lang="zh-TW" altLang="en-US" sz="2800" b="1" dirty="0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年計畫提案</a:t>
            </a:r>
            <a:endParaRPr lang="en-US" altLang="zh-TW" sz="2800" b="1" dirty="0">
              <a:solidFill>
                <a:schemeClr val="accent1">
                  <a:lumMod val="7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52CFA199-A388-4046-8CE2-FC0AE7E8B058}"/>
              </a:ext>
            </a:extLst>
          </p:cNvPr>
          <p:cNvSpPr txBox="1"/>
          <p:nvPr/>
        </p:nvSpPr>
        <p:spPr>
          <a:xfrm>
            <a:off x="1263323" y="4716006"/>
            <a:ext cx="9665354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30313" indent="-514350">
              <a:spcBef>
                <a:spcPts val="600"/>
              </a:spcBef>
              <a:buFont typeface="+mj-ea"/>
              <a:buAutoNum type="ea1ChtPeriod"/>
              <a:defRPr/>
            </a:pPr>
            <a:r>
              <a:rPr lang="zh-TW" altLang="zh-TW" sz="28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sz="28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內容</a:t>
            </a:r>
            <a:endParaRPr lang="en-US" altLang="zh-TW" sz="28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230313" indent="-514350">
              <a:spcBef>
                <a:spcPts val="600"/>
              </a:spcBef>
              <a:buFont typeface="+mj-ea"/>
              <a:buAutoNum type="ea1ChtPeriod"/>
              <a:defRPr/>
            </a:pPr>
            <a:r>
              <a:rPr kumimoji="1" lang="zh-TW" altLang="en-US" sz="2800" dirty="0" bmk="RANGE!A1:N16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執行策略與預期成效</a:t>
            </a:r>
            <a:endParaRPr kumimoji="1" lang="en-US" altLang="zh-TW" sz="2800" dirty="0" bmk="RANGE!A1:N16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1230313" indent="-514350">
              <a:spcBef>
                <a:spcPts val="600"/>
              </a:spcBef>
              <a:buFont typeface="+mj-ea"/>
              <a:buAutoNum type="ea1ChtPeriod"/>
              <a:defRPr/>
            </a:pPr>
            <a:r>
              <a:rPr lang="zh-TW" altLang="en-US" sz="28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預算規劃</a:t>
            </a:r>
            <a:endParaRPr lang="en-US" altLang="zh-TW" sz="28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34565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426346F2-28C2-4F5F-9FF5-F9B3EDA5804E}"/>
              </a:ext>
            </a:extLst>
          </p:cNvPr>
          <p:cNvSpPr txBox="1">
            <a:spLocks/>
          </p:cNvSpPr>
          <p:nvPr/>
        </p:nvSpPr>
        <p:spPr>
          <a:xfrm>
            <a:off x="545121" y="454935"/>
            <a:ext cx="9131100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一、</a:t>
            </a:r>
            <a:r>
              <a:rPr lang="zh-TW" altLang="zh-TW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計畫整體目標</a:t>
            </a: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及實施策略</a:t>
            </a:r>
            <a:endParaRPr lang="en-US" altLang="zh-TW" sz="32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直角三角形 2">
            <a:extLst>
              <a:ext uri="{FF2B5EF4-FFF2-40B4-BE49-F238E27FC236}">
                <a16:creationId xmlns:a16="http://schemas.microsoft.com/office/drawing/2014/main" id="{5B3FC519-5F2D-486D-995F-059E4925044D}"/>
              </a:ext>
            </a:extLst>
          </p:cNvPr>
          <p:cNvSpPr/>
          <p:nvPr/>
        </p:nvSpPr>
        <p:spPr>
          <a:xfrm rot="5400000">
            <a:off x="160255" y="-160256"/>
            <a:ext cx="1102936" cy="1423447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7BF85FBC-6358-4C17-BF47-3FEE26F5B332}"/>
              </a:ext>
            </a:extLst>
          </p:cNvPr>
          <p:cNvSpPr txBox="1">
            <a:spLocks/>
          </p:cNvSpPr>
          <p:nvPr/>
        </p:nvSpPr>
        <p:spPr>
          <a:xfrm>
            <a:off x="-593888" y="119467"/>
            <a:ext cx="1706252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</a:p>
        </p:txBody>
      </p:sp>
    </p:spTree>
    <p:extLst>
      <p:ext uri="{BB962C8B-B14F-4D97-AF65-F5344CB8AC3E}">
        <p14:creationId xmlns:p14="http://schemas.microsoft.com/office/powerpoint/2010/main" val="287709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426346F2-28C2-4F5F-9FF5-F9B3EDA5804E}"/>
              </a:ext>
            </a:extLst>
          </p:cNvPr>
          <p:cNvSpPr txBox="1">
            <a:spLocks/>
          </p:cNvSpPr>
          <p:nvPr/>
        </p:nvSpPr>
        <p:spPr>
          <a:xfrm>
            <a:off x="545121" y="454935"/>
            <a:ext cx="9131100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二、</a:t>
            </a:r>
            <a:r>
              <a:rPr lang="zh-TW" altLang="zh-TW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執行成效</a:t>
            </a:r>
            <a:endParaRPr lang="en-US" altLang="zh-TW" sz="32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直角三角形 2">
            <a:extLst>
              <a:ext uri="{FF2B5EF4-FFF2-40B4-BE49-F238E27FC236}">
                <a16:creationId xmlns:a16="http://schemas.microsoft.com/office/drawing/2014/main" id="{5B3FC519-5F2D-486D-995F-059E4925044D}"/>
              </a:ext>
            </a:extLst>
          </p:cNvPr>
          <p:cNvSpPr/>
          <p:nvPr/>
        </p:nvSpPr>
        <p:spPr>
          <a:xfrm rot="5400000">
            <a:off x="160255" y="-160256"/>
            <a:ext cx="1102936" cy="1423447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7BF85FBC-6358-4C17-BF47-3FEE26F5B332}"/>
              </a:ext>
            </a:extLst>
          </p:cNvPr>
          <p:cNvSpPr txBox="1">
            <a:spLocks/>
          </p:cNvSpPr>
          <p:nvPr/>
        </p:nvSpPr>
        <p:spPr>
          <a:xfrm>
            <a:off x="-593888" y="119467"/>
            <a:ext cx="1706252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E7F62F7C-B755-4123-93E9-37802154D6ED}"/>
              </a:ext>
            </a:extLst>
          </p:cNvPr>
          <p:cNvSpPr txBox="1"/>
          <p:nvPr/>
        </p:nvSpPr>
        <p:spPr>
          <a:xfrm>
            <a:off x="1519305" y="1102936"/>
            <a:ext cx="45766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工作進度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成果亮點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成員校參與情形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績效指標達成情形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6FFAEF24-B55B-494A-B008-CCACE43AB9E0}"/>
              </a:ext>
            </a:extLst>
          </p:cNvPr>
          <p:cNvSpPr txBox="1"/>
          <p:nvPr/>
        </p:nvSpPr>
        <p:spPr>
          <a:xfrm>
            <a:off x="2063591" y="2672596"/>
            <a:ext cx="45766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年達成率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zh-TW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111~114</a:t>
            </a:r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年圖表分析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43821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>
            <a:extLst>
              <a:ext uri="{FF2B5EF4-FFF2-40B4-BE49-F238E27FC236}">
                <a16:creationId xmlns:a16="http://schemas.microsoft.com/office/drawing/2014/main" id="{A57CB7B5-BDEF-4793-8897-398378D4BCD4}"/>
              </a:ext>
            </a:extLst>
          </p:cNvPr>
          <p:cNvSpPr txBox="1"/>
          <p:nvPr/>
        </p:nvSpPr>
        <p:spPr>
          <a:xfrm>
            <a:off x="1015940" y="446702"/>
            <a:ext cx="272061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績效指標達成情形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F1B36B16-0C17-4805-A678-4AD0C5B6BB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987440"/>
              </p:ext>
            </p:extLst>
          </p:nvPr>
        </p:nvGraphicFramePr>
        <p:xfrm>
          <a:off x="1015940" y="1291772"/>
          <a:ext cx="10697029" cy="497840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{69CF1AB2-1976-4502-BF36-3FF5EA218861}</a:tableStyleId>
              </a:tblPr>
              <a:tblGrid>
                <a:gridCol w="1723312">
                  <a:extLst>
                    <a:ext uri="{9D8B030D-6E8A-4147-A177-3AD203B41FA5}">
                      <a16:colId xmlns:a16="http://schemas.microsoft.com/office/drawing/2014/main" val="682021765"/>
                    </a:ext>
                  </a:extLst>
                </a:gridCol>
                <a:gridCol w="1723312">
                  <a:extLst>
                    <a:ext uri="{9D8B030D-6E8A-4147-A177-3AD203B41FA5}">
                      <a16:colId xmlns:a16="http://schemas.microsoft.com/office/drawing/2014/main" val="1057903018"/>
                    </a:ext>
                  </a:extLst>
                </a:gridCol>
                <a:gridCol w="2780005">
                  <a:extLst>
                    <a:ext uri="{9D8B030D-6E8A-4147-A177-3AD203B41FA5}">
                      <a16:colId xmlns:a16="http://schemas.microsoft.com/office/drawing/2014/main" val="4214979164"/>
                    </a:ext>
                  </a:extLst>
                </a:gridCol>
                <a:gridCol w="1393431">
                  <a:extLst>
                    <a:ext uri="{9D8B030D-6E8A-4147-A177-3AD203B41FA5}">
                      <a16:colId xmlns:a16="http://schemas.microsoft.com/office/drawing/2014/main" val="484496293"/>
                    </a:ext>
                  </a:extLst>
                </a:gridCol>
                <a:gridCol w="1465883">
                  <a:extLst>
                    <a:ext uri="{9D8B030D-6E8A-4147-A177-3AD203B41FA5}">
                      <a16:colId xmlns:a16="http://schemas.microsoft.com/office/drawing/2014/main" val="3155250902"/>
                    </a:ext>
                  </a:extLst>
                </a:gridCol>
                <a:gridCol w="1611086">
                  <a:extLst>
                    <a:ext uri="{9D8B030D-6E8A-4147-A177-3AD203B41FA5}">
                      <a16:colId xmlns:a16="http://schemas.microsoft.com/office/drawing/2014/main" val="965355183"/>
                    </a:ext>
                  </a:extLst>
                </a:gridCol>
              </a:tblGrid>
              <a:tr h="955935"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zh-TW" altLang="en-US" sz="18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計畫名稱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計畫之</a:t>
                      </a:r>
                      <a:br>
                        <a:rPr 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目標達成情形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總目標</a:t>
                      </a:r>
                      <a:br>
                        <a:rPr 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（質</a:t>
                      </a:r>
                      <a:r>
                        <a:rPr 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量化績效指標）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</a:t>
                      </a: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目標值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</a:t>
                      </a: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達成值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達成率</a:t>
                      </a:r>
                      <a:r>
                        <a:rPr 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%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412431"/>
                  </a:ext>
                </a:extLst>
              </a:tr>
              <a:tr h="574638"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281552"/>
                  </a:ext>
                </a:extLst>
              </a:tr>
              <a:tr h="574638"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3406961"/>
                  </a:ext>
                </a:extLst>
              </a:tr>
              <a:tr h="574638"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800" kern="0">
                          <a:effectLst/>
                        </a:rPr>
                        <a:t> 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6923112"/>
                  </a:ext>
                </a:extLst>
              </a:tr>
              <a:tr h="574638"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800" kern="0">
                          <a:effectLst/>
                        </a:rPr>
                        <a:t> 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800" kern="0">
                          <a:effectLst/>
                        </a:rPr>
                        <a:t> 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2280445"/>
                  </a:ext>
                </a:extLst>
              </a:tr>
              <a:tr h="574638"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800" kern="0">
                          <a:effectLst/>
                        </a:rPr>
                        <a:t> 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2159675"/>
                  </a:ext>
                </a:extLst>
              </a:tr>
              <a:tr h="574638"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>
                          <a:effectLst/>
                        </a:rPr>
                        <a:t> </a:t>
                      </a:r>
                      <a:endParaRPr lang="zh-TW" sz="1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kern="0" dirty="0">
                          <a:effectLst/>
                        </a:rPr>
                        <a:t> </a:t>
                      </a:r>
                      <a:endParaRPr lang="zh-TW" sz="1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967350"/>
                  </a:ext>
                </a:extLst>
              </a:tr>
              <a:tr h="574638">
                <a:tc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endParaRPr lang="zh-TW" sz="1800" u="sng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r>
                        <a:rPr lang="zh-TW" altLang="en-US" sz="1800" kern="0" dirty="0">
                          <a:effectLst/>
                        </a:rPr>
                        <a:t>                                                                                </a:t>
                      </a:r>
                      <a:r>
                        <a:rPr lang="zh-TW" alt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總達成值</a:t>
                      </a:r>
                      <a:r>
                        <a:rPr lang="en-US" alt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alt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率</a:t>
                      </a:r>
                      <a:r>
                        <a:rPr lang="zh-TW" altLang="en-US" sz="1800" u="sng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                  </a:t>
                      </a:r>
                      <a:r>
                        <a:rPr lang="zh-TW" altLang="en-US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800" kern="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(%)</a:t>
                      </a:r>
                      <a:r>
                        <a:rPr lang="zh-TW" altLang="en-US" sz="1800" u="sng" kern="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 </a:t>
                      </a:r>
                      <a:r>
                        <a:rPr lang="zh-TW" altLang="en-US" sz="1800" u="sng" kern="0" dirty="0">
                          <a:solidFill>
                            <a:schemeClr val="tx1"/>
                          </a:solidFill>
                          <a:effectLst/>
                        </a:rPr>
                        <a:t>                </a:t>
                      </a:r>
                      <a:r>
                        <a:rPr lang="zh-TW" altLang="en-US" sz="1800" u="sng" kern="1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zh-TW" sz="1800" u="sng" kern="1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2300"/>
                        </a:lnSpc>
                        <a:spcAft>
                          <a:spcPts val="0"/>
                        </a:spcAft>
                        <a:tabLst>
                          <a:tab pos="1009650" algn="l"/>
                        </a:tabLst>
                      </a:pP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384158"/>
                  </a:ext>
                </a:extLst>
              </a:tr>
            </a:tbl>
          </a:graphicData>
        </a:graphic>
      </p:graphicFrame>
      <p:sp>
        <p:nvSpPr>
          <p:cNvPr id="4" name="直角三角形 3">
            <a:extLst>
              <a:ext uri="{FF2B5EF4-FFF2-40B4-BE49-F238E27FC236}">
                <a16:creationId xmlns:a16="http://schemas.microsoft.com/office/drawing/2014/main" id="{750EB1A8-C58A-4A11-9872-1ACA003F1AD8}"/>
              </a:ext>
            </a:extLst>
          </p:cNvPr>
          <p:cNvSpPr/>
          <p:nvPr/>
        </p:nvSpPr>
        <p:spPr>
          <a:xfrm rot="5400000">
            <a:off x="160255" y="-160256"/>
            <a:ext cx="1102936" cy="1423447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標題 1">
            <a:extLst>
              <a:ext uri="{FF2B5EF4-FFF2-40B4-BE49-F238E27FC236}">
                <a16:creationId xmlns:a16="http://schemas.microsoft.com/office/drawing/2014/main" id="{EED1D1BD-0830-471F-BE0B-D7B5F1A153F6}"/>
              </a:ext>
            </a:extLst>
          </p:cNvPr>
          <p:cNvSpPr txBox="1">
            <a:spLocks/>
          </p:cNvSpPr>
          <p:nvPr/>
        </p:nvSpPr>
        <p:spPr>
          <a:xfrm>
            <a:off x="-593888" y="119467"/>
            <a:ext cx="1706252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</a:p>
        </p:txBody>
      </p:sp>
    </p:spTree>
    <p:extLst>
      <p:ext uri="{BB962C8B-B14F-4D97-AF65-F5344CB8AC3E}">
        <p14:creationId xmlns:p14="http://schemas.microsoft.com/office/powerpoint/2010/main" val="2681936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561E89C0-BE24-4395-9B4A-0955BE97447A}"/>
              </a:ext>
            </a:extLst>
          </p:cNvPr>
          <p:cNvSpPr/>
          <p:nvPr/>
        </p:nvSpPr>
        <p:spPr>
          <a:xfrm>
            <a:off x="1489461" y="944193"/>
            <a:ext cx="2307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111~114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年圖表分析</a:t>
            </a:r>
            <a:endParaRPr lang="zh-TW" altLang="en-US" dirty="0"/>
          </a:p>
        </p:txBody>
      </p:sp>
      <p:sp>
        <p:nvSpPr>
          <p:cNvPr id="5" name="直角三角形 4">
            <a:extLst>
              <a:ext uri="{FF2B5EF4-FFF2-40B4-BE49-F238E27FC236}">
                <a16:creationId xmlns:a16="http://schemas.microsoft.com/office/drawing/2014/main" id="{915E5158-BBE7-4C8E-9885-43EA53CED9F2}"/>
              </a:ext>
            </a:extLst>
          </p:cNvPr>
          <p:cNvSpPr/>
          <p:nvPr/>
        </p:nvSpPr>
        <p:spPr>
          <a:xfrm rot="5400000">
            <a:off x="160255" y="-160256"/>
            <a:ext cx="1102936" cy="1423447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" name="標題 1">
            <a:extLst>
              <a:ext uri="{FF2B5EF4-FFF2-40B4-BE49-F238E27FC236}">
                <a16:creationId xmlns:a16="http://schemas.microsoft.com/office/drawing/2014/main" id="{5A61AF2A-D4C0-4E94-97E4-C35808CECDBF}"/>
              </a:ext>
            </a:extLst>
          </p:cNvPr>
          <p:cNvSpPr txBox="1">
            <a:spLocks/>
          </p:cNvSpPr>
          <p:nvPr/>
        </p:nvSpPr>
        <p:spPr>
          <a:xfrm>
            <a:off x="-593888" y="119467"/>
            <a:ext cx="1706252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AE7ED4AC-AA08-4F9C-ADD6-1FA8389F20BE}"/>
              </a:ext>
            </a:extLst>
          </p:cNvPr>
          <p:cNvSpPr txBox="1"/>
          <p:nvPr/>
        </p:nvSpPr>
        <p:spPr>
          <a:xfrm>
            <a:off x="1015940" y="446702"/>
            <a:ext cx="272061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accent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二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4.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績效指標達成情形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4562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角三角形 2">
            <a:extLst>
              <a:ext uri="{FF2B5EF4-FFF2-40B4-BE49-F238E27FC236}">
                <a16:creationId xmlns:a16="http://schemas.microsoft.com/office/drawing/2014/main" id="{FC63DCDA-97A7-4BF2-AE93-1277C7D15FB1}"/>
              </a:ext>
            </a:extLst>
          </p:cNvPr>
          <p:cNvSpPr/>
          <p:nvPr/>
        </p:nvSpPr>
        <p:spPr>
          <a:xfrm rot="5400000">
            <a:off x="160255" y="-160256"/>
            <a:ext cx="1102936" cy="1423447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55E18E96-395F-443A-A067-B028E364FF7B}"/>
              </a:ext>
            </a:extLst>
          </p:cNvPr>
          <p:cNvSpPr txBox="1">
            <a:spLocks/>
          </p:cNvSpPr>
          <p:nvPr/>
        </p:nvSpPr>
        <p:spPr>
          <a:xfrm>
            <a:off x="-593888" y="119467"/>
            <a:ext cx="1706252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id="{28E7EC68-1A14-4BAA-A895-BABD2BA9EEF6}"/>
              </a:ext>
            </a:extLst>
          </p:cNvPr>
          <p:cNvSpPr txBox="1">
            <a:spLocks/>
          </p:cNvSpPr>
          <p:nvPr/>
        </p:nvSpPr>
        <p:spPr>
          <a:xfrm>
            <a:off x="545121" y="454935"/>
            <a:ext cx="9131100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三、</a:t>
            </a:r>
            <a:r>
              <a:rPr lang="zh-TW" altLang="zh-TW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計畫</a:t>
            </a: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執行與目標之差異說明及改進措施</a:t>
            </a:r>
            <a:endParaRPr lang="en-US" altLang="zh-TW" sz="32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21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角三角形 2">
            <a:extLst>
              <a:ext uri="{FF2B5EF4-FFF2-40B4-BE49-F238E27FC236}">
                <a16:creationId xmlns:a16="http://schemas.microsoft.com/office/drawing/2014/main" id="{FC63DCDA-97A7-4BF2-AE93-1277C7D15FB1}"/>
              </a:ext>
            </a:extLst>
          </p:cNvPr>
          <p:cNvSpPr/>
          <p:nvPr/>
        </p:nvSpPr>
        <p:spPr>
          <a:xfrm rot="5400000">
            <a:off x="160255" y="-160256"/>
            <a:ext cx="1102936" cy="1423447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55E18E96-395F-443A-A067-B028E364FF7B}"/>
              </a:ext>
            </a:extLst>
          </p:cNvPr>
          <p:cNvSpPr txBox="1">
            <a:spLocks/>
          </p:cNvSpPr>
          <p:nvPr/>
        </p:nvSpPr>
        <p:spPr>
          <a:xfrm>
            <a:off x="-593888" y="119467"/>
            <a:ext cx="1706252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id="{28E7EC68-1A14-4BAA-A895-BABD2BA9EEF6}"/>
              </a:ext>
            </a:extLst>
          </p:cNvPr>
          <p:cNvSpPr txBox="1">
            <a:spLocks/>
          </p:cNvSpPr>
          <p:nvPr/>
        </p:nvSpPr>
        <p:spPr>
          <a:xfrm>
            <a:off x="545121" y="454935"/>
            <a:ext cx="9131100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四、</a:t>
            </a:r>
            <a:r>
              <a:rPr lang="zh-TW" altLang="en-US" sz="3200" u="sng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研發</a:t>
            </a: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工作圈核定經費執行情形</a:t>
            </a:r>
            <a:endParaRPr lang="en-US" altLang="zh-TW" sz="32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A4F4674-05B8-40E7-B0ED-384586D41D27}"/>
              </a:ext>
            </a:extLst>
          </p:cNvPr>
          <p:cNvSpPr txBox="1"/>
          <p:nvPr/>
        </p:nvSpPr>
        <p:spPr>
          <a:xfrm>
            <a:off x="6947648" y="563095"/>
            <a:ext cx="17395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以研發工作圈為例</a:t>
            </a:r>
            <a:r>
              <a:rPr lang="en-US" altLang="zh-TW" sz="1400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8767635C-9EDD-44D2-9755-7BB6CD9C45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7888856"/>
              </p:ext>
            </p:extLst>
          </p:nvPr>
        </p:nvGraphicFramePr>
        <p:xfrm>
          <a:off x="526475" y="1361838"/>
          <a:ext cx="11139050" cy="5029124"/>
        </p:xfrm>
        <a:graphic>
          <a:graphicData uri="http://schemas.openxmlformats.org/drawingml/2006/table">
            <a:tbl>
              <a:tblPr firstRow="1" firstCol="1">
                <a:tableStyleId>{F5AB1C69-6EDB-4FF4-983F-18BD219EF322}</a:tableStyleId>
              </a:tblPr>
              <a:tblGrid>
                <a:gridCol w="2580385">
                  <a:extLst>
                    <a:ext uri="{9D8B030D-6E8A-4147-A177-3AD203B41FA5}">
                      <a16:colId xmlns:a16="http://schemas.microsoft.com/office/drawing/2014/main" val="1173992025"/>
                    </a:ext>
                  </a:extLst>
                </a:gridCol>
                <a:gridCol w="1783976">
                  <a:extLst>
                    <a:ext uri="{9D8B030D-6E8A-4147-A177-3AD203B41FA5}">
                      <a16:colId xmlns:a16="http://schemas.microsoft.com/office/drawing/2014/main" val="1056106217"/>
                    </a:ext>
                  </a:extLst>
                </a:gridCol>
                <a:gridCol w="1604682">
                  <a:extLst>
                    <a:ext uri="{9D8B030D-6E8A-4147-A177-3AD203B41FA5}">
                      <a16:colId xmlns:a16="http://schemas.microsoft.com/office/drawing/2014/main" val="115202853"/>
                    </a:ext>
                  </a:extLst>
                </a:gridCol>
                <a:gridCol w="1488142">
                  <a:extLst>
                    <a:ext uri="{9D8B030D-6E8A-4147-A177-3AD203B41FA5}">
                      <a16:colId xmlns:a16="http://schemas.microsoft.com/office/drawing/2014/main" val="608292439"/>
                    </a:ext>
                  </a:extLst>
                </a:gridCol>
                <a:gridCol w="1532964">
                  <a:extLst>
                    <a:ext uri="{9D8B030D-6E8A-4147-A177-3AD203B41FA5}">
                      <a16:colId xmlns:a16="http://schemas.microsoft.com/office/drawing/2014/main" val="3555212421"/>
                    </a:ext>
                  </a:extLst>
                </a:gridCol>
                <a:gridCol w="2148901">
                  <a:extLst>
                    <a:ext uri="{9D8B030D-6E8A-4147-A177-3AD203B41FA5}">
                      <a16:colId xmlns:a16="http://schemas.microsoft.com/office/drawing/2014/main" val="1007882540"/>
                    </a:ext>
                  </a:extLst>
                </a:gridCol>
              </a:tblGrid>
              <a:tr h="499408">
                <a:tc row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kern="12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計畫名稱</a:t>
                      </a:r>
                      <a:endParaRPr lang="zh-TW" altLang="en-US" sz="2000" b="1" kern="1200" noProof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/>
                      <a:r>
                        <a:rPr lang="zh-TW" altLang="en-US" sz="20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核定金額</a:t>
                      </a:r>
                      <a:endParaRPr lang="zh-TW" altLang="en-US" sz="2000" b="1" noProof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/>
                      <a:endParaRPr lang="zh-TW" altLang="en-US" sz="1600" b="1" noProof="0" dirty="0">
                        <a:solidFill>
                          <a:schemeClr val="bg1"/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/>
                      <a:r>
                        <a:rPr lang="zh-TW" altLang="en-US" sz="20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支用情形</a:t>
                      </a:r>
                      <a:endParaRPr lang="zh-TW" altLang="en-US" sz="2000" b="1" noProof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/>
                      <a:r>
                        <a:rPr lang="zh-TW" altLang="en-US" sz="20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執行率</a:t>
                      </a:r>
                      <a:r>
                        <a:rPr lang="en-US" altLang="zh-TW" sz="20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%</a:t>
                      </a:r>
                      <a:endParaRPr lang="zh-TW" altLang="en-US" sz="2000" b="1" noProof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223600"/>
                  </a:ext>
                </a:extLst>
              </a:tr>
              <a:tr h="627220">
                <a:tc vMerge="1">
                  <a:txBody>
                    <a:bodyPr/>
                    <a:lstStyle/>
                    <a:p>
                      <a:pPr algn="ctr" rtl="0"/>
                      <a:endParaRPr lang="zh-TW" altLang="en-US" noProof="0" dirty="0">
                        <a:solidFill>
                          <a:schemeClr val="bg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noProof="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Microsoft JhengHei UI" panose="020B0604030504040204" pitchFamily="34" charset="-120"/>
                        </a:rPr>
                        <a:t>經常門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noProof="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Microsoft JhengHei UI" panose="020B0604030504040204" pitchFamily="34" charset="-120"/>
                        </a:rPr>
                        <a:t>資本門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noProof="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Microsoft JhengHei UI" panose="020B0604030504040204" pitchFamily="34" charset="-120"/>
                        </a:rPr>
                        <a:t>經常門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kern="1200" noProof="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Microsoft JhengHei UI" panose="020B0604030504040204" pitchFamily="34" charset="-120"/>
                        </a:rPr>
                        <a:t>資本門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b="1" noProof="0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2605709"/>
                  </a:ext>
                </a:extLst>
              </a:tr>
              <a:tr h="645459">
                <a:tc>
                  <a:txBody>
                    <a:bodyPr/>
                    <a:lstStyle/>
                    <a:p>
                      <a:pPr algn="ctr" rtl="0"/>
                      <a:r>
                        <a:rPr lang="zh-TW" altLang="en-US" sz="20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年輕學者</a:t>
                      </a:r>
                      <a:endParaRPr lang="zh-TW" altLang="en-US" sz="2000" b="0" i="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7,591,890</a:t>
                      </a:r>
                      <a:endParaRPr lang="zh-TW" altLang="en-US" sz="200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zh-TW" altLang="en-US" sz="20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zh-TW" altLang="en-US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zh-TW" altLang="en-US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32828"/>
                  </a:ext>
                </a:extLst>
              </a:tr>
              <a:tr h="813155">
                <a:tc>
                  <a:txBody>
                    <a:bodyPr/>
                    <a:lstStyle/>
                    <a:p>
                      <a:pPr algn="ctr" rtl="0"/>
                      <a:r>
                        <a:rPr lang="zh-TW" altLang="en-US" sz="20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學生實驗</a:t>
                      </a:r>
                      <a:endParaRPr lang="zh-TW" altLang="en-US" sz="2000" b="0" i="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altLang="zh-TW" sz="20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2,700,110</a:t>
                      </a:r>
                      <a:endParaRPr lang="zh-TW" altLang="en-US" sz="20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zh-TW" altLang="en-US" sz="20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zh-TW" altLang="en-US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zh-TW" altLang="en-US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300830"/>
                  </a:ext>
                </a:extLst>
              </a:tr>
              <a:tr h="813155">
                <a:tc>
                  <a:txBody>
                    <a:bodyPr/>
                    <a:lstStyle/>
                    <a:p>
                      <a:pPr algn="ctr" rtl="0"/>
                      <a:r>
                        <a:rPr lang="zh-TW" altLang="en-US" sz="20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特色領域</a:t>
                      </a:r>
                      <a:endParaRPr lang="zh-TW" altLang="en-US" sz="2000" b="0" i="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1,208,000</a:t>
                      </a:r>
                      <a:endParaRPr lang="zh-TW" altLang="en-US" sz="2000" noProof="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endParaRPr lang="zh-TW" altLang="en-US" sz="20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zh-TW" altLang="en-US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zh-TW" altLang="en-US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728417"/>
                  </a:ext>
                </a:extLst>
              </a:tr>
              <a:tr h="817572">
                <a:tc>
                  <a:txBody>
                    <a:bodyPr/>
                    <a:lstStyle/>
                    <a:p>
                      <a:pPr algn="ctr" rtl="0"/>
                      <a:r>
                        <a:rPr lang="zh-TW" altLang="en-US" sz="20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總計</a:t>
                      </a:r>
                      <a:endParaRPr lang="zh-TW" altLang="en-US" sz="2000" b="0" i="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/>
                      <a:r>
                        <a:rPr lang="en-US" altLang="zh-TW" sz="2000" noProof="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Microsoft JhengHei UI" panose="020B0604030504040204" pitchFamily="34" charset="-120"/>
                        </a:rPr>
                        <a:t>11,500,000</a:t>
                      </a:r>
                      <a:endParaRPr lang="zh-TW" altLang="en-US" sz="20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/>
                      <a:endParaRPr lang="zh-TW" altLang="en-US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zh-TW" altLang="en-US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/>
                      <a:endParaRPr lang="zh-TW" altLang="en-US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078208"/>
                  </a:ext>
                </a:extLst>
              </a:tr>
              <a:tr h="813155">
                <a:tc gridSpan="6"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4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執行期間：</a:t>
                      </a:r>
                      <a:r>
                        <a:rPr lang="en-US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</a:t>
                      </a:r>
                      <a:r>
                        <a:rPr lang="zh-TW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日～</a:t>
                      </a:r>
                      <a:r>
                        <a:rPr lang="en-US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</a:t>
                      </a:r>
                      <a:r>
                        <a:rPr lang="zh-TW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12</a:t>
                      </a:r>
                      <a:r>
                        <a:rPr lang="zh-TW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</a:t>
                      </a:r>
                      <a:r>
                        <a:rPr lang="en-US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31</a:t>
                      </a:r>
                      <a:r>
                        <a:rPr lang="zh-TW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日</a:t>
                      </a:r>
                      <a:endParaRPr lang="en-US" altLang="zh-TW" sz="1400" kern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數據統計至</a:t>
                      </a:r>
                      <a:r>
                        <a:rPr lang="en-US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114</a:t>
                      </a: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</a:t>
                      </a:r>
                      <a:r>
                        <a:rPr lang="en-US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</a:t>
                      </a:r>
                      <a:r>
                        <a:rPr lang="zh-TW" altLang="en-US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月日止</a:t>
                      </a:r>
                      <a:r>
                        <a:rPr lang="en-US" altLang="zh-TW" sz="1400" kern="1200" dirty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4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0"/>
                      <a:endParaRPr lang="zh-TW" altLang="en-US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 rtl="0"/>
                      <a:endParaRPr lang="zh-TW" altLang="en-US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0"/>
                      <a:endParaRPr lang="zh-TW" altLang="en-US" sz="1600" noProof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Microsoft JhengHei UI" panose="020B0604030504040204" pitchFamily="34" charset="-120"/>
                        <a:ea typeface="Microsoft JhengHei UI" panose="020B0604030504040204" pitchFamily="34" charset="-120"/>
                        <a:sym typeface="Microsoft JhengHei UI" panose="020B0604030504040204" pitchFamily="34" charset="-12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07817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1430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直角三角形 2">
            <a:extLst>
              <a:ext uri="{FF2B5EF4-FFF2-40B4-BE49-F238E27FC236}">
                <a16:creationId xmlns:a16="http://schemas.microsoft.com/office/drawing/2014/main" id="{FC63DCDA-97A7-4BF2-AE93-1277C7D15FB1}"/>
              </a:ext>
            </a:extLst>
          </p:cNvPr>
          <p:cNvSpPr/>
          <p:nvPr/>
        </p:nvSpPr>
        <p:spPr>
          <a:xfrm rot="5400000">
            <a:off x="160255" y="-160256"/>
            <a:ext cx="1102936" cy="1423447"/>
          </a:xfrm>
          <a:prstGeom prst="rtTriangl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55E18E96-395F-443A-A067-B028E364FF7B}"/>
              </a:ext>
            </a:extLst>
          </p:cNvPr>
          <p:cNvSpPr txBox="1">
            <a:spLocks/>
          </p:cNvSpPr>
          <p:nvPr/>
        </p:nvSpPr>
        <p:spPr>
          <a:xfrm>
            <a:off x="-593888" y="119467"/>
            <a:ext cx="1706252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en-US" altLang="zh-TW" sz="3200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</a:p>
        </p:txBody>
      </p:sp>
      <p:sp>
        <p:nvSpPr>
          <p:cNvPr id="7" name="標題 1">
            <a:extLst>
              <a:ext uri="{FF2B5EF4-FFF2-40B4-BE49-F238E27FC236}">
                <a16:creationId xmlns:a16="http://schemas.microsoft.com/office/drawing/2014/main" id="{28E7EC68-1A14-4BAA-A895-BABD2BA9EEF6}"/>
              </a:ext>
            </a:extLst>
          </p:cNvPr>
          <p:cNvSpPr txBox="1">
            <a:spLocks/>
          </p:cNvSpPr>
          <p:nvPr/>
        </p:nvSpPr>
        <p:spPr>
          <a:xfrm>
            <a:off x="545121" y="454935"/>
            <a:ext cx="9131100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algn="r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6000" b="1" kern="1200" cap="all" spc="-300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+mj-cs"/>
                <a:sym typeface="Microsoft JhengHei UI" panose="020B0604030504040204" pitchFamily="34" charset="-120"/>
              </a:defRPr>
            </a:lvl1pPr>
          </a:lstStyle>
          <a:p>
            <a:pPr marL="715963" algn="l">
              <a:spcBef>
                <a:spcPts val="600"/>
              </a:spcBef>
              <a:defRPr/>
            </a:pPr>
            <a:r>
              <a:rPr lang="zh-TW" altLang="en-US" sz="3200" dirty="0">
                <a:solidFill>
                  <a:schemeClr val="bg2">
                    <a:lumMod val="2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五、未來可規劃之方向及建議</a:t>
            </a:r>
            <a:endParaRPr lang="en-US" altLang="zh-TW" sz="3200" dirty="0">
              <a:solidFill>
                <a:schemeClr val="bg2">
                  <a:lumMod val="2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4499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Custom 134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5CB8B3"/>
      </a:accent1>
      <a:accent2>
        <a:srgbClr val="F5D66E"/>
      </a:accent2>
      <a:accent3>
        <a:srgbClr val="D78189"/>
      </a:accent3>
      <a:accent4>
        <a:srgbClr val="7030A0"/>
      </a:accent4>
      <a:accent5>
        <a:srgbClr val="0070C0"/>
      </a:accent5>
      <a:accent6>
        <a:srgbClr val="C4D36D"/>
      </a:accent6>
      <a:hlink>
        <a:srgbClr val="54C3BD"/>
      </a:hlink>
      <a:folHlink>
        <a:srgbClr val="54C3BD"/>
      </a:folHlink>
    </a:clrScheme>
    <a:fontScheme name="Custom 154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19715505_TF16411245.potx" id="{567857FF-B375-45FF-A8C2-7835F35CECA4}" vid="{5AC1984C-DBF7-4AE8-AC2F-A0A08EBFC5C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8A784AD-7888-482C-A72A-80D3063962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FB61CFE-D4DA-4753-A9A5-D482B9609A35}">
  <ds:schemaRefs>
    <ds:schemaRef ds:uri="http://schemas.microsoft.com/office/infopath/2007/PartnerControls"/>
    <ds:schemaRef ds:uri="6dc4bcd6-49db-4c07-9060-8acfc67cef9f"/>
    <ds:schemaRef ds:uri="http://schemas.openxmlformats.org/package/2006/metadata/core-properties"/>
    <ds:schemaRef ds:uri="http://purl.org/dc/terms/"/>
    <ds:schemaRef ds:uri="http://schemas.microsoft.com/sharepoint/v3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fb0879af-3eba-417a-a55a-ffe6dcd6ca7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極簡彩色簡報</Template>
  <TotalTime>0</TotalTime>
  <Words>346</Words>
  <Application>Microsoft Office PowerPoint</Application>
  <PresentationFormat>寬螢幕</PresentationFormat>
  <Paragraphs>118</Paragraphs>
  <Slides>13</Slides>
  <Notes>13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Microsoft JhengHei UI</vt:lpstr>
      <vt:lpstr>微軟正黑體</vt:lpstr>
      <vt:lpstr>Arial</vt:lpstr>
      <vt:lpstr>Calibri</vt:lpstr>
      <vt:lpstr>Times New Roman</vt:lpstr>
      <vt:lpstr>Office 佈景主題</vt:lpstr>
      <vt:lpstr>114年計畫成果報告暨 115年計畫提案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2022-11-09T02:21:24Z</dcterms:created>
  <dcterms:modified xsi:type="dcterms:W3CDTF">2025-10-09T07:51:05Z</dcterms:modified>
</cp:coreProperties>
</file>